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529" r:id="rId2"/>
    <p:sldId id="530" r:id="rId3"/>
    <p:sldId id="666" r:id="rId4"/>
    <p:sldId id="413" r:id="rId5"/>
    <p:sldId id="659" r:id="rId6"/>
    <p:sldId id="646" r:id="rId7"/>
    <p:sldId id="661" r:id="rId8"/>
    <p:sldId id="612" r:id="rId9"/>
    <p:sldId id="610" r:id="rId10"/>
    <p:sldId id="644" r:id="rId11"/>
    <p:sldId id="645" r:id="rId12"/>
    <p:sldId id="563" r:id="rId13"/>
    <p:sldId id="599" r:id="rId14"/>
    <p:sldId id="662" r:id="rId15"/>
    <p:sldId id="636" r:id="rId16"/>
    <p:sldId id="664" r:id="rId17"/>
    <p:sldId id="638" r:id="rId18"/>
    <p:sldId id="569" r:id="rId19"/>
    <p:sldId id="665" r:id="rId20"/>
    <p:sldId id="650" r:id="rId21"/>
    <p:sldId id="640" r:id="rId22"/>
    <p:sldId id="654" r:id="rId23"/>
    <p:sldId id="655" r:id="rId24"/>
    <p:sldId id="657" r:id="rId25"/>
    <p:sldId id="658" r:id="rId26"/>
    <p:sldId id="616" r:id="rId27"/>
    <p:sldId id="639" r:id="rId28"/>
    <p:sldId id="651" r:id="rId29"/>
    <p:sldId id="653" r:id="rId30"/>
    <p:sldId id="652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CC00"/>
    <a:srgbClr val="00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6581" autoAdjust="0"/>
    <p:restoredTop sz="94660"/>
  </p:normalViewPr>
  <p:slideViewPr>
    <p:cSldViewPr>
      <p:cViewPr varScale="1">
        <p:scale>
          <a:sx n="72" d="100"/>
          <a:sy n="72" d="100"/>
        </p:scale>
        <p:origin x="-136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39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F43020C-2F44-4F2E-A015-C61A0A16A443}" type="datetimeFigureOut">
              <a:rPr lang="en-US"/>
              <a:pPr>
                <a:defRPr/>
              </a:pPr>
              <a:t>5/7/2014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01D6780-B8AF-45CF-A585-210BF353B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5371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6E252D2C-7DD9-4331-ACCC-AAB485CFB79A}" type="slidenum">
              <a:rPr lang="en-US" sz="1200"/>
              <a:pPr algn="r" eaLnBrk="1" hangingPunct="1"/>
              <a:t>1</a:t>
            </a:fld>
            <a:endParaRPr lang="en-US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6171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08B5442-3D8D-4069-994A-5B45370F1EE0}" type="slidenum">
              <a:rPr lang="en-US" sz="1200"/>
              <a:pPr algn="r" eaLnBrk="1" hangingPunct="1"/>
              <a:t>27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Our goal is to demonstrate in two lccs.  </a:t>
            </a:r>
          </a:p>
        </p:txBody>
      </p:sp>
    </p:spTree>
    <p:extLst>
      <p:ext uri="{BB962C8B-B14F-4D97-AF65-F5344CB8AC3E}">
        <p14:creationId xmlns:p14="http://schemas.microsoft.com/office/powerpoint/2010/main" val="1545413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A7086-4575-45CC-B532-917B552F0D7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15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A7086-4575-45CC-B532-917B552F0D7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15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08B5442-3D8D-4069-994A-5B45370F1EE0}" type="slidenum">
              <a:rPr lang="en-US" sz="1200"/>
              <a:pPr algn="r" eaLnBrk="1" hangingPunct="1"/>
              <a:t>2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Our goal is to demonstrate in two lccs.  </a:t>
            </a:r>
          </a:p>
        </p:txBody>
      </p:sp>
    </p:spTree>
    <p:extLst>
      <p:ext uri="{BB962C8B-B14F-4D97-AF65-F5344CB8AC3E}">
        <p14:creationId xmlns:p14="http://schemas.microsoft.com/office/powerpoint/2010/main" val="4107348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08B5442-3D8D-4069-994A-5B45370F1EE0}" type="slidenum">
              <a:rPr lang="en-US" sz="1200"/>
              <a:pPr algn="r" eaLnBrk="1" hangingPunct="1"/>
              <a:t>3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Our goal is to demonstrate in two lccs.  </a:t>
            </a:r>
          </a:p>
        </p:txBody>
      </p:sp>
    </p:spTree>
    <p:extLst>
      <p:ext uri="{BB962C8B-B14F-4D97-AF65-F5344CB8AC3E}">
        <p14:creationId xmlns:p14="http://schemas.microsoft.com/office/powerpoint/2010/main" val="4107348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08B5442-3D8D-4069-994A-5B45370F1EE0}" type="slidenum">
              <a:rPr lang="en-US" sz="1200"/>
              <a:pPr algn="r" eaLnBrk="1" hangingPunct="1"/>
              <a:t>5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Our goal is to demonstrate in two lccs.  </a:t>
            </a:r>
          </a:p>
        </p:txBody>
      </p:sp>
    </p:spTree>
    <p:extLst>
      <p:ext uri="{BB962C8B-B14F-4D97-AF65-F5344CB8AC3E}">
        <p14:creationId xmlns:p14="http://schemas.microsoft.com/office/powerpoint/2010/main" val="2473096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A7086-4575-45CC-B532-917B552F0D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40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A7086-4575-45CC-B532-917B552F0D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838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A7086-4575-45CC-B532-917B552F0D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0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8E70F11E-F0E1-481D-9B49-5D48F199CEAE}" type="slidenum">
              <a:rPr lang="en-US" sz="1200"/>
              <a:pPr algn="r" eaLnBrk="1" hangingPunct="1"/>
              <a:t>9</a:t>
            </a:fld>
            <a:endParaRPr lang="en-US" sz="120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We are doing exposure and sensitiity via hindcasting and forecasting.  Climate and land use as driven by ipcc scenariors drive ecol process models.  All this is imput into the biodiv focus – veg types or ecol system types.  </a:t>
            </a:r>
          </a:p>
        </p:txBody>
      </p:sp>
    </p:spTree>
    <p:extLst>
      <p:ext uri="{BB962C8B-B14F-4D97-AF65-F5344CB8AC3E}">
        <p14:creationId xmlns:p14="http://schemas.microsoft.com/office/powerpoint/2010/main" val="2314888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08B5442-3D8D-4069-994A-5B45370F1EE0}" type="slidenum">
              <a:rPr lang="en-US" sz="1200"/>
              <a:pPr algn="r" eaLnBrk="1" hangingPunct="1"/>
              <a:t>26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Our goal is to demonstrate in two lccs.  </a:t>
            </a:r>
          </a:p>
        </p:txBody>
      </p:sp>
    </p:spTree>
    <p:extLst>
      <p:ext uri="{BB962C8B-B14F-4D97-AF65-F5344CB8AC3E}">
        <p14:creationId xmlns:p14="http://schemas.microsoft.com/office/powerpoint/2010/main" val="2933389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84CA6-2768-4738-9BBC-6D150250F9D8}" type="datetimeFigureOut">
              <a:rPr lang="en-US"/>
              <a:pPr>
                <a:defRPr/>
              </a:pPr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17A50-C049-4714-ADF0-52F6499E7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157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318B3-8744-4312-B955-276A433F66A6}" type="datetimeFigureOut">
              <a:rPr lang="en-US"/>
              <a:pPr>
                <a:defRPr/>
              </a:pPr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BF6A9-B724-4DFA-9869-F2C463B229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315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EBF47-9703-41E3-86A7-6F6B396E6177}" type="datetimeFigureOut">
              <a:rPr lang="en-US"/>
              <a:pPr>
                <a:defRPr/>
              </a:pPr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80D74-09F9-450E-8CF8-771E96ED2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696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593DE-CE65-4CF5-A742-5BCDA4C2A60C}" type="datetimeFigureOut">
              <a:rPr lang="en-US"/>
              <a:pPr>
                <a:defRPr/>
              </a:pPr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8D84E-AA8B-4DF0-8274-5768FC15B2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53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48102-CD63-47B2-B1A3-E2E83F9555DC}" type="datetimeFigureOut">
              <a:rPr lang="en-US"/>
              <a:pPr>
                <a:defRPr/>
              </a:pPr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13B5B-78B3-4EDD-A3D8-CFCBDB02DA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76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3F475-C48A-41A2-BBFD-E14A7016B777}" type="datetimeFigureOut">
              <a:rPr lang="en-US"/>
              <a:pPr>
                <a:defRPr/>
              </a:pPr>
              <a:t>5/7/2014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BC721-5276-44FA-A292-2AE5221A3B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26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87BA9-040F-4248-B67A-76549EA6B433}" type="datetimeFigureOut">
              <a:rPr lang="en-US"/>
              <a:pPr>
                <a:defRPr/>
              </a:pPr>
              <a:t>5/7/2014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D6213-71B6-4ECC-917E-5794EA4CE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32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EB923-965A-42DF-9A6B-9E76D35425B2}" type="datetimeFigureOut">
              <a:rPr lang="en-US"/>
              <a:pPr>
                <a:defRPr/>
              </a:pPr>
              <a:t>5/7/2014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08BE0-85EF-4169-A63C-14584B895F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52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6F5A6-446B-428A-A462-91FC9FBADC8A}" type="datetimeFigureOut">
              <a:rPr lang="en-US"/>
              <a:pPr>
                <a:defRPr/>
              </a:pPr>
              <a:t>5/7/2014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3D331-19AC-40AB-ADC1-944642F3CB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19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73C85-3ABF-431B-98BC-19888D0FDDBE}" type="datetimeFigureOut">
              <a:rPr lang="en-US"/>
              <a:pPr>
                <a:defRPr/>
              </a:pPr>
              <a:t>5/7/2014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A2AC6-35BE-41AB-AA54-E8B534324C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33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BB9D-B0CF-471D-9E96-D8B59FCF70A6}" type="datetimeFigureOut">
              <a:rPr lang="en-US"/>
              <a:pPr>
                <a:defRPr/>
              </a:pPr>
              <a:t>5/7/2014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DD62B-8155-4CFF-83E5-2EFD5B6E1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63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EE0E7D7-E154-482A-8986-F9ABB3F67EB7}" type="datetimeFigureOut">
              <a:rPr lang="en-US"/>
              <a:pPr>
                <a:defRPr/>
              </a:pPr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7035A98-490E-413F-97D7-6519B864DA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429000" y="5983069"/>
            <a:ext cx="26836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900" b="1" dirty="0">
                <a:solidFill>
                  <a:srgbClr val="92D050"/>
                </a:solidFill>
              </a:rPr>
              <a:t>NASA Applied Sciences Program</a:t>
            </a:r>
          </a:p>
          <a:p>
            <a:pPr algn="ctr" eaLnBrk="1" hangingPunct="1"/>
            <a:r>
              <a:rPr lang="en-US" sz="900" b="1" dirty="0">
                <a:solidFill>
                  <a:srgbClr val="92D050"/>
                </a:solidFill>
              </a:rPr>
              <a:t> (NNH10ZDA001N - BIOCLIM)</a:t>
            </a:r>
          </a:p>
          <a:p>
            <a:pPr algn="ctr" eaLnBrk="1" hangingPunct="1"/>
            <a:endParaRPr lang="en-US" sz="900" b="1" dirty="0">
              <a:solidFill>
                <a:srgbClr val="92D050"/>
              </a:solidFill>
            </a:endParaRPr>
          </a:p>
          <a:p>
            <a:pPr algn="ctr" eaLnBrk="1" hangingPunct="1"/>
            <a:r>
              <a:rPr lang="en-US" sz="900" b="1" dirty="0">
                <a:solidFill>
                  <a:srgbClr val="92D050"/>
                </a:solidFill>
              </a:rPr>
              <a:t>NPS I&amp;M Program</a:t>
            </a:r>
          </a:p>
        </p:txBody>
      </p:sp>
      <p:grpSp>
        <p:nvGrpSpPr>
          <p:cNvPr id="2051" name="Group 3"/>
          <p:cNvGrpSpPr>
            <a:grpSpLocks/>
          </p:cNvGrpSpPr>
          <p:nvPr/>
        </p:nvGrpSpPr>
        <p:grpSpPr bwMode="auto">
          <a:xfrm>
            <a:off x="6971111" y="5586590"/>
            <a:ext cx="878681" cy="614363"/>
            <a:chOff x="6877050" y="4249738"/>
            <a:chExt cx="2249488" cy="1254125"/>
          </a:xfrm>
        </p:grpSpPr>
        <p:pic>
          <p:nvPicPr>
            <p:cNvPr id="2061" name="Picture 6" descr="nas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1" t="2341"/>
            <a:stretch>
              <a:fillRect/>
            </a:stretch>
          </p:blipFill>
          <p:spPr bwMode="auto">
            <a:xfrm>
              <a:off x="7839075" y="4271963"/>
              <a:ext cx="1287463" cy="1152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14" descr="460px-US-NationalParkService-Log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7050" y="4249738"/>
              <a:ext cx="962025" cy="1254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2" name="Text Box 10"/>
          <p:cNvSpPr txBox="1">
            <a:spLocks noChangeArrowheads="1"/>
          </p:cNvSpPr>
          <p:nvPr/>
        </p:nvSpPr>
        <p:spPr bwMode="auto">
          <a:xfrm>
            <a:off x="1524000" y="294918"/>
            <a:ext cx="7239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C00000"/>
                </a:solidFill>
              </a:rPr>
              <a:t>Landscape Climate Change Vulnerability Project (</a:t>
            </a:r>
            <a:r>
              <a:rPr lang="en-US" sz="2400" b="1" dirty="0" smtClean="0">
                <a:solidFill>
                  <a:srgbClr val="C00000"/>
                </a:solidFill>
              </a:rPr>
              <a:t>LCC-VP</a:t>
            </a:r>
            <a:r>
              <a:rPr lang="en-US" sz="2400" b="1" dirty="0">
                <a:solidFill>
                  <a:srgbClr val="C00000"/>
                </a:solidFill>
              </a:rPr>
              <a:t>)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2055" name="Text Box 12"/>
          <p:cNvSpPr txBox="1">
            <a:spLocks noChangeArrowheads="1"/>
          </p:cNvSpPr>
          <p:nvPr/>
        </p:nvSpPr>
        <p:spPr bwMode="auto">
          <a:xfrm>
            <a:off x="3920728" y="1368147"/>
            <a:ext cx="4994672" cy="386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1400" b="1" u="sng" dirty="0">
                <a:solidFill>
                  <a:srgbClr val="0000FF"/>
                </a:solidFill>
              </a:rPr>
              <a:t>Montana State University</a:t>
            </a:r>
            <a:r>
              <a:rPr lang="en-US" sz="1400" b="1" dirty="0">
                <a:solidFill>
                  <a:srgbClr val="0000FF"/>
                </a:solidFill>
              </a:rPr>
              <a:t>: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1400" b="1" dirty="0"/>
              <a:t>Andy Hansen, Nate Piekielek, Tony Chang, </a:t>
            </a:r>
            <a:r>
              <a:rPr lang="en-US" sz="1400" b="1" dirty="0" smtClean="0"/>
              <a:t>Linda Phillips</a:t>
            </a:r>
            <a:endParaRPr lang="en-US" sz="1400" b="1" dirty="0"/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1400" b="1" u="sng" dirty="0">
                <a:solidFill>
                  <a:srgbClr val="0000FF"/>
                </a:solidFill>
              </a:rPr>
              <a:t>Woods Hole Research Center</a:t>
            </a:r>
            <a:r>
              <a:rPr lang="en-US" sz="1400" b="1" dirty="0">
                <a:solidFill>
                  <a:srgbClr val="0000FF"/>
                </a:solidFill>
              </a:rPr>
              <a:t>: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1400" b="1" dirty="0"/>
              <a:t>Scott Goetz, Patrick </a:t>
            </a:r>
            <a:r>
              <a:rPr lang="en-US" sz="1400" b="1" dirty="0" err="1"/>
              <a:t>Jantz</a:t>
            </a:r>
            <a:r>
              <a:rPr lang="en-US" sz="1400" b="1" dirty="0"/>
              <a:t>, Tina Cormier, Scott </a:t>
            </a:r>
            <a:r>
              <a:rPr lang="en-US" sz="1400" b="1" dirty="0" err="1"/>
              <a:t>Zolkos</a:t>
            </a:r>
            <a:endParaRPr lang="en-US" sz="1400" b="1" dirty="0"/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1400" b="1" u="sng" dirty="0">
                <a:solidFill>
                  <a:srgbClr val="0000FF"/>
                </a:solidFill>
              </a:rPr>
              <a:t>NPS I&amp;M Program</a:t>
            </a:r>
            <a:r>
              <a:rPr lang="en-US" sz="1400" b="1" dirty="0"/>
              <a:t>: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1400" b="1" dirty="0"/>
              <a:t>Bill </a:t>
            </a:r>
            <a:r>
              <a:rPr lang="en-US" sz="1400" b="1" dirty="0" err="1"/>
              <a:t>Monihan</a:t>
            </a:r>
            <a:r>
              <a:rPr lang="en-US" sz="1400" b="1" dirty="0"/>
              <a:t> and John Gross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1400" b="1" u="sng" dirty="0">
                <a:solidFill>
                  <a:srgbClr val="0000FF"/>
                </a:solidFill>
              </a:rPr>
              <a:t>NPS / Great Northern LCC</a:t>
            </a:r>
            <a:r>
              <a:rPr lang="en-US" sz="1400" b="1" dirty="0">
                <a:solidFill>
                  <a:srgbClr val="0000FF"/>
                </a:solidFill>
              </a:rPr>
              <a:t>: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1400" b="1" dirty="0"/>
              <a:t>Tom </a:t>
            </a:r>
            <a:r>
              <a:rPr lang="en-US" sz="1400" b="1" dirty="0" err="1"/>
              <a:t>Olliff</a:t>
            </a:r>
            <a:r>
              <a:rPr lang="en-US" sz="1400" b="1" dirty="0"/>
              <a:t>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1400" b="1" u="sng" dirty="0">
                <a:solidFill>
                  <a:srgbClr val="0000FF"/>
                </a:solidFill>
              </a:rPr>
              <a:t>CSU Monterey Bay / NASA Ames</a:t>
            </a:r>
            <a:r>
              <a:rPr lang="en-US" sz="1400" b="1" dirty="0">
                <a:solidFill>
                  <a:srgbClr val="0000FF"/>
                </a:solidFill>
              </a:rPr>
              <a:t>: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1400" b="1" dirty="0"/>
              <a:t>Forrest Melton, </a:t>
            </a:r>
            <a:r>
              <a:rPr lang="en-US" sz="1400" b="1" dirty="0" err="1"/>
              <a:t>Weile</a:t>
            </a:r>
            <a:r>
              <a:rPr lang="en-US" sz="1400" b="1" dirty="0"/>
              <a:t> Wang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1400" b="1" u="sng" dirty="0">
                <a:solidFill>
                  <a:srgbClr val="0000FF"/>
                </a:solidFill>
              </a:rPr>
              <a:t>Conservation Science Partners: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1400" b="1" dirty="0"/>
              <a:t>Dave </a:t>
            </a:r>
            <a:r>
              <a:rPr lang="en-US" sz="1400" b="1" dirty="0" smtClean="0"/>
              <a:t>Theobald </a:t>
            </a:r>
            <a:endParaRPr lang="en-US" sz="1400" b="1" dirty="0"/>
          </a:p>
        </p:txBody>
      </p:sp>
      <p:pic>
        <p:nvPicPr>
          <p:cNvPr id="2054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241" y="6253340"/>
            <a:ext cx="2209800" cy="301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797153" y="5597306"/>
            <a:ext cx="1004888" cy="541734"/>
            <a:chOff x="63500" y="4343400"/>
            <a:chExt cx="2563813" cy="1533525"/>
          </a:xfrm>
        </p:grpSpPr>
        <p:sp>
          <p:nvSpPr>
            <p:cNvPr id="2" name="Rectangle 1"/>
            <p:cNvSpPr/>
            <p:nvPr/>
          </p:nvSpPr>
          <p:spPr>
            <a:xfrm>
              <a:off x="494852" y="5182625"/>
              <a:ext cx="2096008" cy="6943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pic>
          <p:nvPicPr>
            <p:cNvPr id="206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00" y="4343400"/>
              <a:ext cx="2563813" cy="1385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6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" t="5556" r="11665" b="4445"/>
          <a:stretch>
            <a:fillRect/>
          </a:stretch>
        </p:blipFill>
        <p:spPr bwMode="auto">
          <a:xfrm>
            <a:off x="208141" y="1981200"/>
            <a:ext cx="3678060" cy="2892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1566"/>
            <a:ext cx="962450" cy="62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8" name="TextBox 3"/>
          <p:cNvSpPr txBox="1">
            <a:spLocks noChangeArrowheads="1"/>
          </p:cNvSpPr>
          <p:nvPr/>
        </p:nvSpPr>
        <p:spPr bwMode="auto">
          <a:xfrm>
            <a:off x="228601" y="4895851"/>
            <a:ext cx="36576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200" b="1" dirty="0" err="1"/>
              <a:t>Clingman’s</a:t>
            </a:r>
            <a:r>
              <a:rPr lang="en-US" sz="1200" b="1" dirty="0"/>
              <a:t> Dome, Great Smoky Mountain NP</a:t>
            </a:r>
          </a:p>
        </p:txBody>
      </p:sp>
    </p:spTree>
    <p:extLst>
      <p:ext uri="{BB962C8B-B14F-4D97-AF65-F5344CB8AC3E}">
        <p14:creationId xmlns:p14="http://schemas.microsoft.com/office/powerpoint/2010/main" val="233872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8970" y="684644"/>
            <a:ext cx="2374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GLAC PACE</a:t>
            </a:r>
            <a:endParaRPr lang="en-US" b="1" dirty="0"/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838200" y="273050"/>
            <a:ext cx="77485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C00000"/>
                </a:solidFill>
              </a:rPr>
              <a:t>Projected Ecosystem Processes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1140023"/>
            <a:ext cx="423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CMIP5, 20 GCM ensemble average, 800 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" r="6036"/>
          <a:stretch/>
        </p:blipFill>
        <p:spPr>
          <a:xfrm>
            <a:off x="304800" y="1789376"/>
            <a:ext cx="3352800" cy="20312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" r="7182"/>
          <a:stretch/>
        </p:blipFill>
        <p:spPr>
          <a:xfrm>
            <a:off x="4191000" y="1293911"/>
            <a:ext cx="4706170" cy="28574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3124" r="7500" b="48439"/>
          <a:stretch/>
        </p:blipFill>
        <p:spPr>
          <a:xfrm>
            <a:off x="533400" y="4305289"/>
            <a:ext cx="7848600" cy="23622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2999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8970" y="684644"/>
            <a:ext cx="2374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GLAC PACE</a:t>
            </a:r>
            <a:endParaRPr lang="en-US" b="1" dirty="0"/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838200" y="273050"/>
            <a:ext cx="77485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C00000"/>
                </a:solidFill>
              </a:rPr>
              <a:t>Projected Ecosystem Processes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1140023"/>
            <a:ext cx="423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CMIP5, 20 GCM ensemble average, 800 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" r="4768"/>
          <a:stretch/>
        </p:blipFill>
        <p:spPr>
          <a:xfrm>
            <a:off x="152399" y="1525137"/>
            <a:ext cx="3581401" cy="20910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3124" r="7500" b="48439"/>
          <a:stretch/>
        </p:blipFill>
        <p:spPr>
          <a:xfrm>
            <a:off x="609600" y="4343400"/>
            <a:ext cx="7848600" cy="2362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" r="6049"/>
          <a:stretch/>
        </p:blipFill>
        <p:spPr>
          <a:xfrm>
            <a:off x="4026421" y="1208816"/>
            <a:ext cx="4812779" cy="2876878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4988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838200" y="273050"/>
            <a:ext cx="77485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C00000"/>
                </a:solidFill>
              </a:rPr>
              <a:t>Vegetation Response to Climate Change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43200" y="1539240"/>
            <a:ext cx="423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Synthesis of Published Studies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339970"/>
              </p:ext>
            </p:extLst>
          </p:nvPr>
        </p:nvGraphicFramePr>
        <p:xfrm>
          <a:off x="1143000" y="1996440"/>
          <a:ext cx="7010400" cy="2346960"/>
        </p:xfrm>
        <a:graphic>
          <a:graphicData uri="http://schemas.openxmlformats.org/drawingml/2006/table">
            <a:tbl>
              <a:tblPr firstRow="1" firstCol="1" bandRow="1"/>
              <a:tblGrid>
                <a:gridCol w="1271397"/>
                <a:gridCol w="1744705"/>
                <a:gridCol w="2577259"/>
                <a:gridCol w="1417039"/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Study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Approach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GCMs / scenarios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Vegetation Units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Jiang et al. 2013</a:t>
                      </a:r>
                      <a:endParaRPr lang="en-US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DGVM (CLM4)</a:t>
                      </a:r>
                      <a:endParaRPr lang="en-US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CESM A2, 8 Initial SST Conditions</a:t>
                      </a:r>
                      <a:endParaRPr lang="en-US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Plant Functional Types</a:t>
                      </a:r>
                      <a:endParaRPr lang="en-US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Rehfeldt</a:t>
                      </a:r>
                      <a:r>
                        <a:rPr lang="en-US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et al. 2012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Climate niche models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CGCM3, GFDLCM21, HADCM3 /  A1B, A2, B1, B2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Biomes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Crookson</a:t>
                      </a:r>
                      <a:r>
                        <a:rPr lang="en-US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et al. 2010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Simulation model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CGCM3, GFDLCM21, HADCM3 / 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A2</a:t>
                      </a:r>
                      <a:r>
                        <a:rPr lang="en-US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B1</a:t>
                      </a:r>
                      <a:endParaRPr lang="en-US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Tree species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Coops and Waring 2011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Simulation </a:t>
                      </a:r>
                      <a:r>
                        <a:rPr lang="en-US" sz="14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and </a:t>
                      </a:r>
                      <a:r>
                        <a:rPr lang="en-US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climate niche models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CGCM3 /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A2, B1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Tree species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Bell et al. </a:t>
                      </a:r>
                      <a:r>
                        <a:rPr lang="en-US" sz="14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en-US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Climate niche models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GCMS</a:t>
                      </a:r>
                      <a:r>
                        <a:rPr lang="en-US" sz="1400" b="1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/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A2, B1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Tree species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4447636"/>
            <a:ext cx="1676400" cy="2249697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33800" y="804446"/>
            <a:ext cx="1730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GNLCC</a:t>
            </a:r>
          </a:p>
        </p:txBody>
      </p:sp>
    </p:spTree>
    <p:extLst>
      <p:ext uri="{BB962C8B-B14F-4D97-AF65-F5344CB8AC3E}">
        <p14:creationId xmlns:p14="http://schemas.microsoft.com/office/powerpoint/2010/main" val="159188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838200" y="273050"/>
            <a:ext cx="77485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C00000"/>
                </a:solidFill>
              </a:rPr>
              <a:t>Vegetation Response to Climate Change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26494" y="852357"/>
            <a:ext cx="457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Dynamic Global Vegetation Model (CLM4)</a:t>
            </a:r>
          </a:p>
          <a:p>
            <a:pPr algn="ctr"/>
            <a:r>
              <a:rPr lang="en-US" sz="1400" b="1" dirty="0" smtClean="0"/>
              <a:t>Plant Functional Types, 222 km x 250 km resolution</a:t>
            </a:r>
          </a:p>
          <a:p>
            <a:pPr algn="ctr"/>
            <a:r>
              <a:rPr lang="en-US" sz="1400" b="1" dirty="0" smtClean="0"/>
              <a:t> CESM A2, 8 Initial SST Conditions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12194" y="14173"/>
            <a:ext cx="1349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Jiang et al. 2013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733"/>
          <a:stretch/>
        </p:blipFill>
        <p:spPr>
          <a:xfrm>
            <a:off x="533400" y="1600200"/>
            <a:ext cx="7807313" cy="37592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95800" y="5359401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Spatial distribution of changes in </a:t>
            </a:r>
            <a:r>
              <a:rPr lang="en-US" sz="1200" b="1" dirty="0" err="1"/>
              <a:t>needleleaf</a:t>
            </a:r>
            <a:r>
              <a:rPr lang="en-US" sz="1200" b="1" dirty="0"/>
              <a:t> evergreen tree coverage between 2070–99 and 1961–90</a:t>
            </a:r>
            <a:endParaRPr lang="en-US" sz="1200" b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524000" y="6043136"/>
            <a:ext cx="6172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/>
              <a:t>Causes in model:</a:t>
            </a:r>
          </a:p>
          <a:p>
            <a:r>
              <a:rPr lang="en-US" sz="1400" b="1" dirty="0" smtClean="0"/>
              <a:t>Heat stress – reduces photosynthesis and  increases respiration</a:t>
            </a:r>
          </a:p>
          <a:p>
            <a:r>
              <a:rPr lang="en-US" sz="1400" b="1" dirty="0" smtClean="0"/>
              <a:t>Negative water balance in summer – reduces photosynthesis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7" y="113741"/>
            <a:ext cx="1090838" cy="12240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1000" y="5334000"/>
            <a:ext cx="426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Change in coverage of Plant Functional Types</a:t>
            </a:r>
          </a:p>
        </p:txBody>
      </p:sp>
    </p:spTree>
    <p:extLst>
      <p:ext uri="{BB962C8B-B14F-4D97-AF65-F5344CB8AC3E}">
        <p14:creationId xmlns:p14="http://schemas.microsoft.com/office/powerpoint/2010/main" val="248917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838200" y="273050"/>
            <a:ext cx="77485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C00000"/>
                </a:solidFill>
              </a:rPr>
              <a:t>Vegetation Response to Climate Change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2438400" y="962797"/>
            <a:ext cx="4648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400" b="1" dirty="0" smtClean="0">
                <a:solidFill>
                  <a:srgbClr val="0000FF"/>
                </a:solidFill>
              </a:rPr>
              <a:t>Projected </a:t>
            </a:r>
            <a:r>
              <a:rPr lang="en-US" sz="1400" b="1" dirty="0">
                <a:solidFill>
                  <a:srgbClr val="0000FF"/>
                </a:solidFill>
              </a:rPr>
              <a:t>Biome </a:t>
            </a:r>
            <a:r>
              <a:rPr lang="en-US" sz="1400" b="1" dirty="0" smtClean="0">
                <a:solidFill>
                  <a:srgbClr val="0000FF"/>
                </a:solidFill>
              </a:rPr>
              <a:t>Suitability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6533356" y="1170802"/>
            <a:ext cx="23534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 b="1" dirty="0"/>
              <a:t>Data from </a:t>
            </a:r>
            <a:r>
              <a:rPr lang="en-US" sz="1200" b="1" dirty="0" err="1"/>
              <a:t>Rehfeldt</a:t>
            </a:r>
            <a:r>
              <a:rPr lang="en-US" sz="1200" b="1" dirty="0"/>
              <a:t> et al. 2012</a:t>
            </a:r>
            <a:endParaRPr lang="en-US" sz="12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" t="41341" r="2813" b="-2281"/>
          <a:stretch/>
        </p:blipFill>
        <p:spPr bwMode="auto">
          <a:xfrm>
            <a:off x="76200" y="1487557"/>
            <a:ext cx="8968382" cy="49132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600200" y="5867401"/>
            <a:ext cx="17160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 dirty="0" smtClean="0"/>
              <a:t>Current</a:t>
            </a:r>
            <a:endParaRPr lang="en-US" sz="1600" dirty="0"/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5675312" y="5867402"/>
            <a:ext cx="17160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 dirty="0" smtClean="0"/>
              <a:t>2090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1539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838200" y="273050"/>
            <a:ext cx="77485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C00000"/>
                </a:solidFill>
              </a:rPr>
              <a:t>Vegetation Response to Climate Change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83"/>
          <a:stretch/>
        </p:blipFill>
        <p:spPr bwMode="auto">
          <a:xfrm>
            <a:off x="1216082" y="796270"/>
            <a:ext cx="7332755" cy="5604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78"/>
          <a:stretch/>
        </p:blipFill>
        <p:spPr bwMode="auto">
          <a:xfrm>
            <a:off x="1143000" y="6417365"/>
            <a:ext cx="7614241" cy="364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00" y="1143000"/>
            <a:ext cx="2819400" cy="23793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959" y="1514158"/>
            <a:ext cx="2738671" cy="1533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05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838200" y="273050"/>
            <a:ext cx="77485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C00000"/>
                </a:solidFill>
              </a:rPr>
              <a:t>Vegetation Response to Climate Change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93"/>
          <a:stretch/>
        </p:blipFill>
        <p:spPr bwMode="auto">
          <a:xfrm>
            <a:off x="1371600" y="762000"/>
            <a:ext cx="7544891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83" r="35848" b="36087"/>
          <a:stretch/>
        </p:blipFill>
        <p:spPr bwMode="auto">
          <a:xfrm>
            <a:off x="1295400" y="3581400"/>
            <a:ext cx="4914005" cy="294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51" r="38600"/>
          <a:stretch/>
        </p:blipFill>
        <p:spPr bwMode="auto">
          <a:xfrm>
            <a:off x="1066800" y="6477000"/>
            <a:ext cx="517911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049491"/>
            <a:ext cx="2834801" cy="2531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613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4770" y="751284"/>
            <a:ext cx="6477000" cy="35159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838200" y="76200"/>
            <a:ext cx="77485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C00000"/>
                </a:solidFill>
              </a:rPr>
              <a:t>Vegetation Response to Climate Change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866" y="4343400"/>
            <a:ext cx="4705588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81800" y="914400"/>
            <a:ext cx="1804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Vulnerability Assessment</a:t>
            </a:r>
            <a:endParaRPr lang="en-US" b="1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522576"/>
              </p:ext>
            </p:extLst>
          </p:nvPr>
        </p:nvGraphicFramePr>
        <p:xfrm>
          <a:off x="140970" y="750507"/>
          <a:ext cx="6412230" cy="3474720"/>
        </p:xfrm>
        <a:graphic>
          <a:graphicData uri="http://schemas.openxmlformats.org/drawingml/2006/table">
            <a:tbl>
              <a:tblPr firstRow="1" firstCol="1" bandRow="1"/>
              <a:tblGrid>
                <a:gridCol w="925830"/>
                <a:gridCol w="1657350"/>
                <a:gridCol w="1885950"/>
                <a:gridCol w="1943100"/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Time Period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Metric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Units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Vulnerability Ranking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Current Period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Area of suitable habitat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Percent of study area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5: Very high (&lt;10% of area)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4: High (10&lt;30% of area)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3: Medium (30&lt;50% of area)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2: Low (50&lt;75% of area)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1: Very low (&gt;=75% of area)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51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Late century (e.g., 2070-2090)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Loss of reference-period suitable habitat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Percent loss of area from the reference period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5: Very high (&gt;75%)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4: High (&gt;50-75%)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3: Medium (&gt;30-50%)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2: Low (&gt;10-30%)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1: Very low (&lt;=10%)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Naturally colonizable newly suitable habitat by 2070-2090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% gain in </a:t>
                      </a:r>
                      <a:r>
                        <a:rPr lang="en-US" sz="12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suitable </a:t>
                      </a:r>
                      <a:r>
                        <a:rPr lang="en-U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habitat &lt;=30 km from ref suitable)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0: very low gain (0&lt;10%)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-1: low gain (10&lt;50%)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-2: mod gain (50&lt;100%)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-3: large gain (100&lt;150%)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-4: very large gain (&gt;=150%)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Newly suitable habitat by 2070-2090 requiring assisted migration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Percent gain in suitable habitat &gt;30 km from ref suitable)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0: low gain (0&lt;20%)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-1: mod gain (20&lt;100%)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-2: large gain (&gt;100%)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072260" y="6553200"/>
            <a:ext cx="2995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Averaged scores among studies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4061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752600" y="76200"/>
            <a:ext cx="708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C00000"/>
                </a:solidFill>
              </a:rPr>
              <a:t>Vegetation Response to Climate Change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1351435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9 Tree Species in GYE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1853148"/>
            <a:ext cx="7772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+mj-lt"/>
              </a:rPr>
              <a:t>Response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+mj-lt"/>
              </a:rPr>
              <a:t>Tree species presence</a:t>
            </a:r>
            <a:endParaRPr lang="en-US" sz="1600" b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+mj-lt"/>
              </a:rPr>
              <a:t>2,569 data points (936 presence, 1,633 absence</a:t>
            </a:r>
            <a:r>
              <a:rPr lang="en-US" sz="1600" b="1" dirty="0" smtClean="0">
                <a:latin typeface="+mj-lt"/>
              </a:rPr>
              <a:t>) from FIA, GYCC, WLIS, GYRN I&amp;M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latin typeface="+mj-lt"/>
            </a:endParaRPr>
          </a:p>
          <a:p>
            <a:r>
              <a:rPr lang="en-US" sz="1600" b="1" dirty="0" smtClean="0">
                <a:latin typeface="+mj-lt"/>
              </a:rPr>
              <a:t>Predictor Data</a:t>
            </a:r>
            <a:endParaRPr lang="en-US" sz="1600" b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+mj-lt"/>
              </a:rPr>
              <a:t>PRISM climate (19 variables)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+mj-lt"/>
              </a:rPr>
              <a:t>Monthly </a:t>
            </a:r>
            <a:r>
              <a:rPr lang="en-US" sz="1600" b="1" dirty="0">
                <a:latin typeface="+mj-lt"/>
              </a:rPr>
              <a:t>water balance </a:t>
            </a:r>
            <a:r>
              <a:rPr lang="en-US" sz="1600" b="1" dirty="0" smtClean="0">
                <a:latin typeface="+mj-lt"/>
              </a:rPr>
              <a:t>using </a:t>
            </a:r>
            <a:r>
              <a:rPr lang="en-US" sz="1600" b="1" dirty="0" err="1">
                <a:latin typeface="+mj-lt"/>
              </a:rPr>
              <a:t>Thornthwaite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smtClean="0">
                <a:latin typeface="+mj-lt"/>
              </a:rPr>
              <a:t>equation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smtClean="0">
                <a:latin typeface="+mj-lt"/>
              </a:rPr>
              <a:t>(10 variables)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+mj-lt"/>
              </a:rPr>
              <a:t>Parent material, soil water-holding capacity, topography (10 variables)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latin typeface="+mj-lt"/>
            </a:endParaRPr>
          </a:p>
          <a:p>
            <a:r>
              <a:rPr lang="en-US" sz="1600" b="1" dirty="0" smtClean="0">
                <a:latin typeface="+mj-lt"/>
              </a:rPr>
              <a:t>Analyses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+mj-lt"/>
              </a:rPr>
              <a:t>Done within the North Central </a:t>
            </a:r>
            <a:r>
              <a:rPr lang="en-US" sz="1600" b="1" dirty="0">
                <a:latin typeface="+mj-lt"/>
              </a:rPr>
              <a:t>Climate Sciences Center Software for Assisted Habitat Modeling (SAHM) </a:t>
            </a:r>
            <a:r>
              <a:rPr lang="en-US" sz="1600" b="1" dirty="0" err="1">
                <a:latin typeface="+mj-lt"/>
              </a:rPr>
              <a:t>VisTrails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smtClean="0">
                <a:latin typeface="+mj-lt"/>
              </a:rPr>
              <a:t>package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+mj-lt"/>
              </a:rPr>
              <a:t>Four statistical techniques: Boosted </a:t>
            </a:r>
            <a:r>
              <a:rPr lang="en-US" sz="1600" b="1" dirty="0">
                <a:latin typeface="+mj-lt"/>
              </a:rPr>
              <a:t>Regression Trees, Logistic Regression, Multivariate Adaptive Regression Splines, and Random Forest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+mj-lt"/>
              </a:rPr>
              <a:t>Detailed diagnostics.  </a:t>
            </a:r>
            <a:endParaRPr lang="en-US" sz="1600" b="1" dirty="0"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5800" y="609600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Habitat Suitability Modeling in GYE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8003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752600" y="76200"/>
            <a:ext cx="708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C00000"/>
                </a:solidFill>
              </a:rPr>
              <a:t>Vegetation Response to Climate Change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81200" y="530423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Results: Ecologically meaningful habitat predictors</a:t>
            </a:r>
          </a:p>
          <a:p>
            <a:pPr algn="ctr"/>
            <a:r>
              <a:rPr lang="en-US" b="1" dirty="0" smtClean="0"/>
              <a:t> GYE PACE 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458724"/>
              </p:ext>
            </p:extLst>
          </p:nvPr>
        </p:nvGraphicFramePr>
        <p:xfrm>
          <a:off x="304798" y="1295400"/>
          <a:ext cx="8458202" cy="42763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5402"/>
                <a:gridCol w="835048"/>
                <a:gridCol w="1222352"/>
                <a:gridCol w="914400"/>
                <a:gridCol w="1029774"/>
                <a:gridCol w="1053742"/>
                <a:gridCol w="1053742"/>
                <a:gridCol w="1053742"/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August deficit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(PET-AET)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April snowpack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% sand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June soil moisture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Rock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Volume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Solar radiation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Topo Wetness Index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Sagebrush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+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-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o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+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+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+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o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22491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Lower treeline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o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-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o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o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+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o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o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Montane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+/-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+/-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-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+/-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o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-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-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27082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Upper treeline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-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+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-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-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o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+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+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576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"/>
          <p:cNvSpPr txBox="1">
            <a:spLocks noChangeArrowheads="1"/>
          </p:cNvSpPr>
          <p:nvPr/>
        </p:nvSpPr>
        <p:spPr bwMode="auto">
          <a:xfrm>
            <a:off x="1752600" y="229076"/>
            <a:ext cx="58114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 b="1" dirty="0">
                <a:solidFill>
                  <a:srgbClr val="C00000"/>
                </a:solidFill>
              </a:rPr>
              <a:t>Goals and Objectives</a:t>
            </a:r>
          </a:p>
        </p:txBody>
      </p:sp>
      <p:sp>
        <p:nvSpPr>
          <p:cNvPr id="3075" name="Text Box 2251"/>
          <p:cNvSpPr txBox="1">
            <a:spLocks noChangeArrowheads="1"/>
          </p:cNvSpPr>
          <p:nvPr/>
        </p:nvSpPr>
        <p:spPr bwMode="auto">
          <a:xfrm>
            <a:off x="175618" y="1584722"/>
            <a:ext cx="3481982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483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83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83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83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83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 b="1" u="sng" dirty="0">
                <a:solidFill>
                  <a:srgbClr val="0000FF"/>
                </a:solidFill>
              </a:rPr>
              <a:t>Goal</a:t>
            </a:r>
          </a:p>
          <a:p>
            <a:pPr eaLnBrk="1" hangingPunct="1"/>
            <a:r>
              <a:rPr lang="en-US" sz="1400" b="1" dirty="0">
                <a:solidFill>
                  <a:srgbClr val="0000FF"/>
                </a:solidFill>
              </a:rPr>
              <a:t>Demonstrate the four steps of a climate adaptation planning strategy in two LCCs using NASA and other data and models.</a:t>
            </a:r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" t="7368" b="5048"/>
          <a:stretch>
            <a:fillRect/>
          </a:stretch>
        </p:blipFill>
        <p:spPr bwMode="auto">
          <a:xfrm>
            <a:off x="304800" y="3028950"/>
            <a:ext cx="2994696" cy="207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981200"/>
            <a:ext cx="480646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251"/>
          <p:cNvSpPr txBox="1">
            <a:spLocks noChangeArrowheads="1"/>
          </p:cNvSpPr>
          <p:nvPr/>
        </p:nvSpPr>
        <p:spPr bwMode="auto">
          <a:xfrm>
            <a:off x="3657600" y="5181600"/>
            <a:ext cx="480646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 b="1" dirty="0">
                <a:latin typeface="+mn-lt"/>
              </a:rPr>
              <a:t>Glick et al. 2011. Scanning the Conservation Horizon: A guide to climate change vulnerability assessment. National Wildlife Federation, Washington, D.C. </a:t>
            </a:r>
          </a:p>
        </p:txBody>
      </p:sp>
    </p:spTree>
    <p:extLst>
      <p:ext uri="{BB962C8B-B14F-4D97-AF65-F5344CB8AC3E}">
        <p14:creationId xmlns:p14="http://schemas.microsoft.com/office/powerpoint/2010/main" val="38741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752600" y="76200"/>
            <a:ext cx="708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C00000"/>
                </a:solidFill>
              </a:rPr>
              <a:t>Vegetation Response to Climate Change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10000" y="530423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Results: GYE PACE 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00600" y="3276600"/>
            <a:ext cx="41529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+mj-lt"/>
                <a:cs typeface="Times New Roman" panose="02020603050405020304" pitchFamily="18" charset="0"/>
              </a:rPr>
              <a:t>Increasing suitability for Sagebrush and Juniper across study area</a:t>
            </a:r>
          </a:p>
          <a:p>
            <a:endParaRPr lang="en-US" sz="1600" b="1" dirty="0" smtClean="0"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+mj-lt"/>
                <a:cs typeface="Times New Roman" panose="02020603050405020304" pitchFamily="18" charset="0"/>
              </a:rPr>
              <a:t>Yellowstone plateau remains unsuitable under more pronounced warming and drying (RCP 8.5).</a:t>
            </a:r>
          </a:p>
          <a:p>
            <a:endParaRPr lang="en-US" sz="1600" b="1" dirty="0" smtClean="0"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+mj-lt"/>
                <a:cs typeface="Times New Roman" panose="02020603050405020304" pitchFamily="18" charset="0"/>
              </a:rPr>
              <a:t>Upper treeline suitability exhibits contraction to higher elevations where soil conditions (bare rock) will not likely support them in many locations despite model results.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08549" y="4825426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j-lt"/>
              </a:rPr>
              <a:t>Douglas Fir</a:t>
            </a:r>
            <a:endParaRPr lang="en-US" b="1" dirty="0"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98" y="1295400"/>
            <a:ext cx="3637989" cy="35198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6200000">
            <a:off x="239633" y="1781451"/>
            <a:ext cx="8259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+mj-lt"/>
              </a:rPr>
              <a:t>RCP 8.5</a:t>
            </a:r>
            <a:endParaRPr lang="en-US" sz="1600" b="1" dirty="0">
              <a:latin typeface="+mj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1295400"/>
            <a:ext cx="337185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85503" y="914400"/>
            <a:ext cx="423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CMIP5, 8 GCM ensemble average, 800 m</a:t>
            </a:r>
          </a:p>
        </p:txBody>
      </p:sp>
    </p:spTree>
    <p:extLst>
      <p:ext uri="{BB962C8B-B14F-4D97-AF65-F5344CB8AC3E}">
        <p14:creationId xmlns:p14="http://schemas.microsoft.com/office/powerpoint/2010/main" val="1551306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752600" y="76200"/>
            <a:ext cx="708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C00000"/>
                </a:solidFill>
              </a:rPr>
              <a:t>Vegetation Response to Climate Change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48000" y="515669"/>
            <a:ext cx="423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/>
              <a:t>Whitebark</a:t>
            </a:r>
            <a:r>
              <a:rPr lang="en-US" sz="1400" b="1" dirty="0" smtClean="0"/>
              <a:t> Pine in GYE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51" y="599419"/>
            <a:ext cx="3684849" cy="453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257800"/>
            <a:ext cx="4648200" cy="158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/>
          <a:srcRect l="2600" t="3426" r="4157"/>
          <a:stretch/>
        </p:blipFill>
        <p:spPr>
          <a:xfrm>
            <a:off x="5140944" y="1113636"/>
            <a:ext cx="3872488" cy="4023031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9" y="57151"/>
            <a:ext cx="738782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2362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752600" y="76200"/>
            <a:ext cx="708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C00000"/>
                </a:solidFill>
              </a:rPr>
              <a:t>Climate Change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2000" y="6245423"/>
            <a:ext cx="423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GRSM PACE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9" y="57151"/>
            <a:ext cx="738782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99" y="1280646"/>
            <a:ext cx="4583231" cy="2834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673099" y="956846"/>
            <a:ext cx="45832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Temperature Trends from 1898 – 2008 </a:t>
            </a:r>
            <a:r>
              <a:rPr lang="en-US" sz="16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600" b="1" baseline="30000" dirty="0" err="1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sz="1600" b="1" dirty="0" err="1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1600" b="1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/century)</a:t>
            </a:r>
            <a:endParaRPr lang="en-US" sz="1600" b="1" dirty="0">
              <a:latin typeface="+mj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/>
          <a:srcRect l="2526" r="2536"/>
          <a:stretch/>
        </p:blipFill>
        <p:spPr bwMode="auto">
          <a:xfrm>
            <a:off x="175619" y="4419600"/>
            <a:ext cx="5310781" cy="1537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Subtitle 2"/>
          <p:cNvSpPr txBox="1">
            <a:spLocks/>
          </p:cNvSpPr>
          <p:nvPr/>
        </p:nvSpPr>
        <p:spPr>
          <a:xfrm>
            <a:off x="1362063" y="6004664"/>
            <a:ext cx="3124200" cy="470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PRISM – 1895 – 2005, </a:t>
            </a:r>
            <a:r>
              <a:rPr lang="en-US" sz="1600" b="1" dirty="0" err="1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Tmin</a:t>
            </a:r>
            <a:r>
              <a:rPr lang="en-US" sz="1600" b="1" dirty="0" smtClean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trend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28703" y="533400"/>
            <a:ext cx="423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APLCC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406282"/>
            <a:ext cx="3505064" cy="529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5886319" y="838200"/>
            <a:ext cx="26178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latin typeface="+mn-lt"/>
              </a:rPr>
              <a:t>NASA NEXDCP30 </a:t>
            </a:r>
            <a:r>
              <a:rPr lang="en-US" altLang="en-US" sz="1600" b="1" dirty="0" smtClean="0">
                <a:latin typeface="+mn-lt"/>
              </a:rPr>
              <a:t>Projections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 dirty="0" smtClean="0">
                <a:latin typeface="+mn-lt"/>
              </a:rPr>
              <a:t>GRSM PACE</a:t>
            </a:r>
            <a:endParaRPr lang="en-US" alt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8960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752600" y="76200"/>
            <a:ext cx="708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C00000"/>
                </a:solidFill>
              </a:rPr>
              <a:t>Vegetation Climate Suitability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9" y="57151"/>
            <a:ext cx="738782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228703" y="533400"/>
            <a:ext cx="423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APLCC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18753"/>
            <a:ext cx="3341425" cy="4405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66503" y="6334780"/>
            <a:ext cx="3095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Magnitude of Shift in Projected Mean Center for 35 Tree Species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05103" y="6334780"/>
            <a:ext cx="3095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Change in Suitable Habitat Space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" t="14277" r="5589" b="42101"/>
          <a:stretch/>
        </p:blipFill>
        <p:spPr bwMode="auto">
          <a:xfrm>
            <a:off x="457200" y="806444"/>
            <a:ext cx="8458200" cy="95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447433" y="2209800"/>
            <a:ext cx="1648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mean = 350 km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3" r="41871" b="6315"/>
          <a:stretch/>
        </p:blipFill>
        <p:spPr bwMode="auto">
          <a:xfrm>
            <a:off x="4631957" y="1927852"/>
            <a:ext cx="3642188" cy="4416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984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752600" y="76200"/>
            <a:ext cx="708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C00000"/>
                </a:solidFill>
              </a:rPr>
              <a:t>Vegetation Climate Suitability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9" y="57151"/>
            <a:ext cx="738782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228703" y="533400"/>
            <a:ext cx="423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APLCC</a:t>
            </a:r>
          </a:p>
        </p:txBody>
      </p:sp>
      <p:pic>
        <p:nvPicPr>
          <p:cNvPr id="12" name="Picture 7" descr="Fig6-BalsamFir_and_SugarMaple_EnsmblGCM_04211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87"/>
          <a:stretch/>
        </p:blipFill>
        <p:spPr bwMode="auto">
          <a:xfrm>
            <a:off x="3554154" y="914400"/>
            <a:ext cx="2449850" cy="5877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Fig6-BalsamFir_and_SugarMaple_EnsmblGCM_04211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2"/>
          <a:stretch/>
        </p:blipFill>
        <p:spPr bwMode="auto">
          <a:xfrm>
            <a:off x="5802054" y="914402"/>
            <a:ext cx="2427546" cy="587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5688193" y="3581400"/>
            <a:ext cx="1467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Balsam fir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95536" y="6474023"/>
            <a:ext cx="1467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Sugar maple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5619" y="1600200"/>
            <a:ext cx="31771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Projected location of suitable climate at present and at 2100 and level of agreement among 6 GCMs</a:t>
            </a:r>
          </a:p>
        </p:txBody>
      </p:sp>
    </p:spTree>
    <p:extLst>
      <p:ext uri="{BB962C8B-B14F-4D97-AF65-F5344CB8AC3E}">
        <p14:creationId xmlns:p14="http://schemas.microsoft.com/office/powerpoint/2010/main" val="14580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752600" y="76200"/>
            <a:ext cx="708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C00000"/>
                </a:solidFill>
              </a:rPr>
              <a:t>Vegetation Climate Suitability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9" y="57151"/>
            <a:ext cx="738782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228703" y="533400"/>
            <a:ext cx="4238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APLCC: New Modeling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576649" y="1141035"/>
            <a:ext cx="534815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u="sng" dirty="0">
                <a:latin typeface="Arial" charset="0"/>
              </a:rPr>
              <a:t>Bioclimatic Velocity of Ecological Systems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tx2"/>
                </a:solidFill>
                <a:latin typeface="Arial" charset="0"/>
              </a:rPr>
              <a:t>- Spruce-Fir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tx2"/>
                </a:solidFill>
                <a:latin typeface="Arial" charset="0"/>
              </a:rPr>
              <a:t>- Cove Hardwood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tx2"/>
                </a:solidFill>
                <a:latin typeface="Arial" charset="0"/>
              </a:rPr>
              <a:t>- Northern Hardwood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tx2"/>
                </a:solidFill>
                <a:latin typeface="Arial" charset="0"/>
              </a:rPr>
              <a:t>- Oak Hickory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tx2"/>
                </a:solidFill>
                <a:latin typeface="Arial" charset="0"/>
              </a:rPr>
              <a:t>- Hemlock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tx2"/>
                </a:solidFill>
                <a:latin typeface="Arial" charset="0"/>
              </a:rPr>
              <a:t>- Montane Alluvial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tx2"/>
                </a:solidFill>
                <a:latin typeface="Arial" charset="0"/>
              </a:rPr>
              <a:t>- Mixed </a:t>
            </a:r>
            <a:r>
              <a:rPr lang="en-US" altLang="en-US" sz="1400" dirty="0" err="1">
                <a:solidFill>
                  <a:schemeClr val="tx2"/>
                </a:solidFill>
                <a:latin typeface="Arial" charset="0"/>
              </a:rPr>
              <a:t>Mesophytic</a:t>
            </a:r>
            <a:endParaRPr lang="en-US" altLang="en-US" sz="1400" dirty="0">
              <a:solidFill>
                <a:schemeClr val="tx2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tx2"/>
                </a:solidFill>
                <a:latin typeface="Arial" charset="0"/>
              </a:rPr>
              <a:t>- Pine-Oak</a:t>
            </a:r>
            <a:endParaRPr lang="en-US" altLang="en-US" sz="12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2576649" y="3503235"/>
            <a:ext cx="5348151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u="sng" dirty="0">
                <a:latin typeface="Arial" charset="0"/>
              </a:rPr>
              <a:t>Species Distribution Models</a:t>
            </a:r>
            <a:endParaRPr lang="en-US" altLang="en-US" sz="1400" b="1" u="sng" dirty="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Arial" charset="0"/>
              </a:rPr>
              <a:t>Group 1 – Low correspondence in existing distribution models. New models and uncertainty assessment needed.</a:t>
            </a:r>
            <a:endParaRPr lang="en-US" altLang="en-US" sz="1400" dirty="0">
              <a:solidFill>
                <a:schemeClr val="tx2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tx2"/>
                </a:solidFill>
                <a:latin typeface="Arial" charset="0"/>
              </a:rPr>
              <a:t>- American Basswood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tx2"/>
                </a:solidFill>
                <a:latin typeface="Arial" charset="0"/>
              </a:rPr>
              <a:t>- Quaking Aspen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tx2"/>
                </a:solidFill>
                <a:latin typeface="Arial" charset="0"/>
              </a:rPr>
              <a:t>- Table Mountain Pine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 b="1" dirty="0">
              <a:solidFill>
                <a:schemeClr val="tx2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tx2"/>
                </a:solidFill>
                <a:latin typeface="Arial" charset="0"/>
              </a:rPr>
              <a:t>Group 2 – High correspondence in projections of loss. Higher resolution modeling needed for spatial vulnerability assessment.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tx2"/>
                </a:solidFill>
                <a:latin typeface="Arial" charset="0"/>
              </a:rPr>
              <a:t>- Balsam Fir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tx2"/>
                </a:solidFill>
                <a:latin typeface="Arial" charset="0"/>
              </a:rPr>
              <a:t>- Red Spruce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tx2"/>
                </a:solidFill>
                <a:latin typeface="Arial" charset="0"/>
              </a:rPr>
              <a:t>- Sugar </a:t>
            </a:r>
            <a:r>
              <a:rPr lang="en-US" altLang="en-US" sz="1400" dirty="0" smtClean="0">
                <a:solidFill>
                  <a:schemeClr val="tx2"/>
                </a:solidFill>
                <a:latin typeface="Arial" charset="0"/>
              </a:rPr>
              <a:t>Maple</a:t>
            </a:r>
            <a:endParaRPr lang="en-US" altLang="en-US" sz="1400" dirty="0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62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"/>
          <p:cNvSpPr txBox="1">
            <a:spLocks noChangeArrowheads="1"/>
          </p:cNvSpPr>
          <p:nvPr/>
        </p:nvSpPr>
        <p:spPr bwMode="auto">
          <a:xfrm>
            <a:off x="1752600" y="229076"/>
            <a:ext cx="58114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 b="1" dirty="0">
                <a:solidFill>
                  <a:srgbClr val="C00000"/>
                </a:solidFill>
              </a:rPr>
              <a:t>Goals and Objectives</a:t>
            </a:r>
          </a:p>
        </p:txBody>
      </p:sp>
      <p:sp>
        <p:nvSpPr>
          <p:cNvPr id="3075" name="Text Box 2251"/>
          <p:cNvSpPr txBox="1">
            <a:spLocks noChangeArrowheads="1"/>
          </p:cNvSpPr>
          <p:nvPr/>
        </p:nvSpPr>
        <p:spPr bwMode="auto">
          <a:xfrm>
            <a:off x="581026" y="1584722"/>
            <a:ext cx="291465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4483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83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83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83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83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b="1" u="sng" dirty="0">
                <a:solidFill>
                  <a:srgbClr val="0000FF"/>
                </a:solidFill>
              </a:rPr>
              <a:t>Goal</a:t>
            </a:r>
          </a:p>
          <a:p>
            <a:pPr eaLnBrk="1" hangingPunct="1"/>
            <a:r>
              <a:rPr lang="en-US" sz="1200" b="1" dirty="0">
                <a:solidFill>
                  <a:srgbClr val="0000FF"/>
                </a:solidFill>
              </a:rPr>
              <a:t>Demonstrate the four steps of a climate adaptation planning strategy in two LCCs using NASA and other data and models.</a:t>
            </a:r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" t="7368" b="5048"/>
          <a:stretch>
            <a:fillRect/>
          </a:stretch>
        </p:blipFill>
        <p:spPr bwMode="auto">
          <a:xfrm>
            <a:off x="581026" y="3028950"/>
            <a:ext cx="2718470" cy="188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981200"/>
            <a:ext cx="480646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251"/>
          <p:cNvSpPr txBox="1">
            <a:spLocks noChangeArrowheads="1"/>
          </p:cNvSpPr>
          <p:nvPr/>
        </p:nvSpPr>
        <p:spPr bwMode="auto">
          <a:xfrm>
            <a:off x="4079631" y="5181600"/>
            <a:ext cx="3962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b="1" dirty="0">
                <a:latin typeface="+mn-lt"/>
              </a:rPr>
              <a:t>Glick et al. 2011. Scanning the Conservation Horizon: A guide to climate change vulnerability assessment. National Wildlife Federation, Washington, D.C. </a:t>
            </a:r>
          </a:p>
        </p:txBody>
      </p:sp>
    </p:spTree>
    <p:extLst>
      <p:ext uri="{BB962C8B-B14F-4D97-AF65-F5344CB8AC3E}">
        <p14:creationId xmlns:p14="http://schemas.microsoft.com/office/powerpoint/2010/main" val="359198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"/>
          <p:cNvSpPr txBox="1">
            <a:spLocks noChangeArrowheads="1"/>
          </p:cNvSpPr>
          <p:nvPr/>
        </p:nvSpPr>
        <p:spPr bwMode="auto">
          <a:xfrm>
            <a:off x="1752600" y="229076"/>
            <a:ext cx="58114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 b="1" dirty="0" smtClean="0">
                <a:solidFill>
                  <a:srgbClr val="C00000"/>
                </a:solidFill>
              </a:rPr>
              <a:t>Leverage With Other Funding Sources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2251"/>
          <p:cNvSpPr txBox="1">
            <a:spLocks noChangeArrowheads="1"/>
          </p:cNvSpPr>
          <p:nvPr/>
        </p:nvSpPr>
        <p:spPr bwMode="auto">
          <a:xfrm>
            <a:off x="1143000" y="1066800"/>
            <a:ext cx="7010400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 dirty="0">
                <a:latin typeface="+mn-lt"/>
              </a:rPr>
              <a:t>Montana </a:t>
            </a:r>
            <a:r>
              <a:rPr lang="en-US" b="1" dirty="0" err="1">
                <a:latin typeface="+mn-lt"/>
              </a:rPr>
              <a:t>EPSCoR</a:t>
            </a:r>
            <a:r>
              <a:rPr lang="en-US" b="1" dirty="0">
                <a:latin typeface="+mn-lt"/>
              </a:rPr>
              <a:t>.  </a:t>
            </a:r>
            <a:r>
              <a:rPr lang="en-US" b="1" dirty="0">
                <a:solidFill>
                  <a:srgbClr val="0000FF"/>
                </a:solidFill>
                <a:latin typeface="+mn-lt"/>
              </a:rPr>
              <a:t>Implementing LPJ-GUESS, a DGVM configured for regional application to the </a:t>
            </a:r>
            <a:r>
              <a:rPr lang="en-US" b="1" dirty="0" smtClean="0">
                <a:solidFill>
                  <a:srgbClr val="0000FF"/>
                </a:solidFill>
                <a:latin typeface="+mn-lt"/>
              </a:rPr>
              <a:t>GYE</a:t>
            </a:r>
            <a:endParaRPr lang="en-US" b="1" dirty="0">
              <a:solidFill>
                <a:srgbClr val="0000FF"/>
              </a:solidFill>
              <a:latin typeface="+mn-lt"/>
            </a:endParaRPr>
          </a:p>
          <a:p>
            <a:pPr eaLnBrk="1" hangingPunct="1"/>
            <a:endParaRPr lang="en-US" b="1" dirty="0">
              <a:latin typeface="+mn-lt"/>
            </a:endParaRPr>
          </a:p>
          <a:p>
            <a:pPr eaLnBrk="1" hangingPunct="1"/>
            <a:r>
              <a:rPr lang="en-US" b="1" dirty="0" smtClean="0">
                <a:latin typeface="+mn-lt"/>
              </a:rPr>
              <a:t>North Central Climate Sciences Center.  </a:t>
            </a:r>
            <a:r>
              <a:rPr lang="en-US" b="1" dirty="0" smtClean="0">
                <a:solidFill>
                  <a:srgbClr val="0000FF"/>
                </a:solidFill>
                <a:latin typeface="+mn-lt"/>
              </a:rPr>
              <a:t>Foundational Science Team: Ecological impacts</a:t>
            </a:r>
          </a:p>
          <a:p>
            <a:pPr eaLnBrk="1" hangingPunct="1"/>
            <a:endParaRPr lang="en-US" b="1" dirty="0">
              <a:latin typeface="+mn-lt"/>
            </a:endParaRPr>
          </a:p>
          <a:p>
            <a:pPr eaLnBrk="1" hangingPunct="1"/>
            <a:r>
              <a:rPr lang="en-US" b="1" dirty="0" smtClean="0">
                <a:latin typeface="+mn-lt"/>
              </a:rPr>
              <a:t>North Central Climate Sciences Center.  </a:t>
            </a:r>
            <a:r>
              <a:rPr lang="en-US" b="1" dirty="0" smtClean="0">
                <a:solidFill>
                  <a:srgbClr val="0000FF"/>
                </a:solidFill>
                <a:latin typeface="+mn-lt"/>
              </a:rPr>
              <a:t>Informing implementation of the GYCC’s WBP strategy based on climate sciences.</a:t>
            </a:r>
          </a:p>
          <a:p>
            <a:pPr eaLnBrk="1" hangingPunct="1"/>
            <a:endParaRPr lang="en-US" b="1" dirty="0">
              <a:solidFill>
                <a:srgbClr val="0000FF"/>
              </a:solidFill>
              <a:latin typeface="+mn-lt"/>
            </a:endParaRPr>
          </a:p>
          <a:p>
            <a:pPr eaLnBrk="1" hangingPunct="1"/>
            <a:r>
              <a:rPr lang="en-US" b="1" dirty="0" smtClean="0">
                <a:latin typeface="+mn-lt"/>
              </a:rPr>
              <a:t>NASA LCLUC.  </a:t>
            </a:r>
            <a:r>
              <a:rPr lang="en-US" b="1" dirty="0" smtClean="0">
                <a:solidFill>
                  <a:srgbClr val="0000FF"/>
                </a:solidFill>
                <a:latin typeface="+mn-lt"/>
              </a:rPr>
              <a:t>Downscaling IPCC land use scenarios for global change adaptation planning in mountains. Proposed.</a:t>
            </a:r>
          </a:p>
          <a:p>
            <a:pPr eaLnBrk="1" hangingPunct="1"/>
            <a:endParaRPr lang="en-US" b="1" dirty="0">
              <a:solidFill>
                <a:srgbClr val="0000FF"/>
              </a:solidFill>
              <a:latin typeface="+mn-lt"/>
            </a:endParaRPr>
          </a:p>
          <a:p>
            <a:pPr eaLnBrk="1" hangingPunct="1"/>
            <a:r>
              <a:rPr lang="en-US" b="1" dirty="0" smtClean="0">
                <a:latin typeface="+mn-lt"/>
              </a:rPr>
              <a:t>IUCN and Wildlife Conservation Society.</a:t>
            </a:r>
            <a:r>
              <a:rPr lang="en-US" b="1" dirty="0" smtClean="0">
                <a:solidFill>
                  <a:srgbClr val="0000FF"/>
                </a:solidFill>
                <a:latin typeface="+mn-lt"/>
              </a:rPr>
              <a:t>  Application to  World Protected Areas.  Envisioned  </a:t>
            </a:r>
            <a:endParaRPr lang="en-US" b="1" dirty="0">
              <a:solidFill>
                <a:srgbClr val="0000FF"/>
              </a:solidFill>
              <a:latin typeface="+mn-lt"/>
            </a:endParaRPr>
          </a:p>
          <a:p>
            <a:pPr eaLnBrk="1" hangingPunct="1"/>
            <a:endParaRPr lang="en-US" b="1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725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24000" y="83403"/>
            <a:ext cx="6324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 b="1" dirty="0" smtClean="0">
                <a:solidFill>
                  <a:srgbClr val="C00000"/>
                </a:solidFill>
              </a:rPr>
              <a:t>Decision Support Products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762000"/>
            <a:ext cx="4876800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Prepare results as NPS resource briefs</a:t>
            </a:r>
            <a:r>
              <a:rPr lang="en-US" sz="1600" b="1" dirty="0" smtClean="0"/>
              <a:t>;</a:t>
            </a:r>
          </a:p>
          <a:p>
            <a:pPr lvl="1"/>
            <a:r>
              <a:rPr lang="en-US" sz="1600" b="1" dirty="0"/>
              <a:t>e.g., GYE Climate Primer</a:t>
            </a:r>
          </a:p>
          <a:p>
            <a:endParaRPr lang="en-US" sz="1600" b="1" dirty="0" smtClean="0"/>
          </a:p>
          <a:p>
            <a:r>
              <a:rPr lang="en-US" sz="1600" b="1" dirty="0" smtClean="0"/>
              <a:t>Document </a:t>
            </a:r>
            <a:r>
              <a:rPr lang="en-US" sz="1600" b="1" dirty="0"/>
              <a:t>methods as NPS Standard Operating </a:t>
            </a:r>
            <a:r>
              <a:rPr lang="en-US" sz="1600" b="1" dirty="0" smtClean="0"/>
              <a:t>Procedures</a:t>
            </a:r>
          </a:p>
          <a:p>
            <a:endParaRPr lang="en-US" sz="1600" b="1" dirty="0"/>
          </a:p>
          <a:p>
            <a:r>
              <a:rPr lang="en-US" sz="1600" b="1" dirty="0" smtClean="0"/>
              <a:t>Serve key data sets and modeling tools</a:t>
            </a:r>
          </a:p>
          <a:p>
            <a:pPr lvl="1"/>
            <a:r>
              <a:rPr lang="en-US" sz="1600" b="1" dirty="0"/>
              <a:t>	</a:t>
            </a:r>
            <a:endParaRPr lang="en-US" sz="1600" b="1" dirty="0" smtClean="0"/>
          </a:p>
          <a:p>
            <a:r>
              <a:rPr lang="en-US" sz="1600" b="1" dirty="0" smtClean="0"/>
              <a:t>Policy Documents</a:t>
            </a:r>
          </a:p>
          <a:p>
            <a:pPr lvl="1"/>
            <a:r>
              <a:rPr lang="en-US" sz="1200" b="1" dirty="0" smtClean="0"/>
              <a:t>e.g., </a:t>
            </a:r>
            <a:r>
              <a:rPr lang="en-US" sz="1200" b="1" dirty="0" err="1" smtClean="0"/>
              <a:t>Olliff</a:t>
            </a:r>
            <a:r>
              <a:rPr lang="en-US" sz="1200" b="1" dirty="0" smtClean="0"/>
              <a:t> </a:t>
            </a:r>
            <a:r>
              <a:rPr lang="en-US" sz="1200" b="1" dirty="0"/>
              <a:t>et al. In Prep. Responding to climate change in the NPS Intermountain Region: A Guide to Developing Park-based Adaptation Strategies. Natural Resource Report NPS/IMRO</a:t>
            </a:r>
            <a:endParaRPr lang="en-US" sz="1200" b="1" dirty="0" smtClean="0"/>
          </a:p>
          <a:p>
            <a:endParaRPr lang="en-US" sz="1600" b="1" dirty="0"/>
          </a:p>
          <a:p>
            <a:r>
              <a:rPr lang="en-US" sz="1600" b="1" dirty="0" smtClean="0"/>
              <a:t>Convene </a:t>
            </a:r>
            <a:r>
              <a:rPr lang="en-US" sz="1600" b="1" dirty="0"/>
              <a:t>expert panel for vulnerability </a:t>
            </a:r>
            <a:r>
              <a:rPr lang="en-US" sz="1600" b="1" dirty="0" smtClean="0"/>
              <a:t>assessment</a:t>
            </a:r>
          </a:p>
          <a:p>
            <a:endParaRPr lang="en-US" sz="1600" b="1" dirty="0"/>
          </a:p>
          <a:p>
            <a:r>
              <a:rPr lang="en-US" sz="1600" b="1" dirty="0" smtClean="0"/>
              <a:t>Book; Agency and peer-reviewed journal publications</a:t>
            </a:r>
          </a:p>
          <a:p>
            <a:pPr lvl="1"/>
            <a:r>
              <a:rPr lang="en-US" sz="1200" b="1" dirty="0" smtClean="0"/>
              <a:t>e.g., Yellowstone Science issue on climate change</a:t>
            </a:r>
          </a:p>
          <a:p>
            <a:pPr lvl="1"/>
            <a:endParaRPr lang="en-US" sz="1200" b="1" dirty="0"/>
          </a:p>
          <a:p>
            <a:r>
              <a:rPr lang="en-US" sz="1600" b="1" dirty="0" smtClean="0">
                <a:solidFill>
                  <a:srgbClr val="0000FF"/>
                </a:solidFill>
              </a:rPr>
              <a:t>Methods and products are being handed off to the NPS Inventory and Monitoring Program and the North Central Climate Sciences Center</a:t>
            </a:r>
            <a:endParaRPr lang="en-US" sz="1200" b="1" dirty="0">
              <a:solidFill>
                <a:srgbClr val="0000FF"/>
              </a:solidFill>
            </a:endParaRPr>
          </a:p>
          <a:p>
            <a:endParaRPr lang="en-US" sz="1600" b="1" dirty="0" smtClean="0"/>
          </a:p>
          <a:p>
            <a:endParaRPr lang="en-US" sz="1600" b="1" dirty="0"/>
          </a:p>
          <a:p>
            <a:endParaRPr lang="en-US" sz="1600" b="1" dirty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3" y="76200"/>
            <a:ext cx="962450" cy="62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838200"/>
            <a:ext cx="2977016" cy="382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37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524000" y="83403"/>
            <a:ext cx="6324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 b="1" dirty="0" smtClean="0">
                <a:solidFill>
                  <a:srgbClr val="C00000"/>
                </a:solidFill>
              </a:rPr>
              <a:t>Publications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0" y="703957"/>
            <a:ext cx="73914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indent="-457200" algn="ctr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latin typeface="+mn-lt"/>
                <a:ea typeface="Calibri"/>
              </a:rPr>
              <a:t>Peer Reviewed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latin typeface="+mn-lt"/>
                <a:ea typeface="Calibri"/>
              </a:rPr>
              <a:t> </a:t>
            </a:r>
            <a:r>
              <a:rPr lang="en-US" sz="1200" b="1" dirty="0" smtClean="0">
                <a:latin typeface="+mn-lt"/>
                <a:ea typeface="Calibri"/>
              </a:rPr>
              <a:t>Hansen</a:t>
            </a:r>
            <a:r>
              <a:rPr lang="en-US" sz="1200" b="1" dirty="0">
                <a:latin typeface="+mn-lt"/>
                <a:ea typeface="Calibri"/>
              </a:rPr>
              <a:t>, A.J., N. </a:t>
            </a:r>
            <a:r>
              <a:rPr lang="en-US" sz="1200" b="1" dirty="0" err="1">
                <a:latin typeface="+mn-lt"/>
                <a:ea typeface="Calibri"/>
              </a:rPr>
              <a:t>Piekielek</a:t>
            </a:r>
            <a:r>
              <a:rPr lang="en-US" sz="1200" b="1" dirty="0">
                <a:latin typeface="+mn-lt"/>
                <a:ea typeface="Calibri"/>
              </a:rPr>
              <a:t>, C. Davis, J. Haas, D. Theobald, J.E. Gross, W.B. Monahan, T. </a:t>
            </a:r>
            <a:r>
              <a:rPr lang="en-US" sz="1200" b="1" dirty="0" err="1">
                <a:latin typeface="+mn-lt"/>
                <a:ea typeface="Calibri"/>
              </a:rPr>
              <a:t>Olliff</a:t>
            </a:r>
            <a:r>
              <a:rPr lang="en-US" sz="1200" b="1" dirty="0">
                <a:latin typeface="+mn-lt"/>
                <a:ea typeface="Calibri"/>
              </a:rPr>
              <a:t>, S. W. Running. 2014.   Exposure of US National Parks to land use and climate change 1900-2100. Ecological Applications 24: 484-502.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latin typeface="+mn-lt"/>
                <a:ea typeface="Calibri"/>
              </a:rPr>
              <a:t>Monahan WB, Cook T, Melton F, Connor J, </a:t>
            </a:r>
            <a:r>
              <a:rPr lang="en-US" sz="1200" b="1" dirty="0" err="1">
                <a:latin typeface="+mn-lt"/>
                <a:ea typeface="Calibri"/>
              </a:rPr>
              <a:t>Bobowski</a:t>
            </a:r>
            <a:r>
              <a:rPr lang="en-US" sz="1200" b="1" dirty="0">
                <a:latin typeface="+mn-lt"/>
                <a:ea typeface="Calibri"/>
              </a:rPr>
              <a:t> B. 2013. Forecasting Distributional Responses of Limber Pine to Climate Change at Management-Relevant Scales in Rocky Mountain National Park. </a:t>
            </a:r>
            <a:r>
              <a:rPr lang="en-US" sz="1200" b="1" dirty="0" err="1">
                <a:latin typeface="+mn-lt"/>
                <a:ea typeface="Calibri"/>
              </a:rPr>
              <a:t>PLoS</a:t>
            </a:r>
            <a:r>
              <a:rPr lang="en-US" sz="1200" b="1" dirty="0">
                <a:latin typeface="+mn-lt"/>
                <a:ea typeface="Calibri"/>
              </a:rPr>
              <a:t> ONE 8(12): e83163. doi:10.1371/journal.pone.0083163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200" b="1" dirty="0" err="1">
                <a:latin typeface="+mn-lt"/>
                <a:ea typeface="Calibri"/>
              </a:rPr>
              <a:t>Piekielek</a:t>
            </a:r>
            <a:r>
              <a:rPr lang="en-US" sz="1200" b="1" dirty="0">
                <a:latin typeface="+mn-lt"/>
                <a:ea typeface="Calibri"/>
              </a:rPr>
              <a:t>, N.B. and A.J. Hansen. 2012. Extent of fragmentation of coarse-scale habitats in and around US National Parks. Biological Conservation 155:13-22. 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latin typeface="+mn-lt"/>
                <a:ea typeface="Calibri"/>
              </a:rPr>
              <a:t>Powell, S.L., A.J. Hansen, T.J. Rodhouse, L.K. Garrett, J.L. Betancourt, et al. 2013. Woodland Dynamics at the Northern Range Periphery: A Challenge for Protected Area Management in a Changing World. </a:t>
            </a:r>
            <a:r>
              <a:rPr lang="en-US" sz="1200" b="1" dirty="0" err="1">
                <a:latin typeface="+mn-lt"/>
                <a:ea typeface="Calibri"/>
              </a:rPr>
              <a:t>PLoS</a:t>
            </a:r>
            <a:r>
              <a:rPr lang="en-US" sz="1200" b="1" dirty="0">
                <a:latin typeface="+mn-lt"/>
                <a:ea typeface="Calibri"/>
              </a:rPr>
              <a:t> ONE 8(7): e70454. doi:10.1371/journal.pone.0070454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latin typeface="+mn-lt"/>
                <a:ea typeface="Calibri"/>
              </a:rPr>
              <a:t>Theobald, D.M., S.E. Reed, K. Fields, &amp; Michael Soule´.  2012.  Connecting natural landscapes using a landscape permeability model to prioritize conservation activities in the United States. Conservation Letters. 5: 123–133.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latin typeface="+mn-lt"/>
                <a:ea typeface="Calibri"/>
              </a:rPr>
              <a:t>Theobald, D.M. 2013. A general model to quantify ecological integrity for landscape assessments and US application. Landscape Ecology 28(10):1859-1874.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latin typeface="+mn-lt"/>
                <a:ea typeface="Calibri"/>
              </a:rPr>
              <a:t>Theobald, DM. 2014. Development and applications of a comprehensive land use classification and map for the US. PLOS ONE. DOI: 10.1371/journal.pone.0094628.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latin typeface="+mn-lt"/>
                <a:ea typeface="Calibri"/>
              </a:rPr>
              <a:t>Thrasher, B., J. Xiong, W. Wang, F. Melton, A. </a:t>
            </a:r>
            <a:r>
              <a:rPr lang="en-US" sz="1200" b="1" dirty="0" err="1">
                <a:latin typeface="+mn-lt"/>
                <a:ea typeface="Calibri"/>
              </a:rPr>
              <a:t>Michaelis</a:t>
            </a:r>
            <a:r>
              <a:rPr lang="en-US" sz="1200" b="1" dirty="0">
                <a:latin typeface="+mn-lt"/>
                <a:ea typeface="Calibri"/>
              </a:rPr>
              <a:t>, R. </a:t>
            </a:r>
            <a:r>
              <a:rPr lang="en-US" sz="1200" b="1" dirty="0" err="1">
                <a:latin typeface="+mn-lt"/>
                <a:ea typeface="Calibri"/>
              </a:rPr>
              <a:t>Nemani</a:t>
            </a:r>
            <a:r>
              <a:rPr lang="en-US" sz="1200" b="1" dirty="0">
                <a:latin typeface="+mn-lt"/>
                <a:ea typeface="Calibri"/>
              </a:rPr>
              <a:t>.  2013.  Downscaled climate projections suitable for resource management.  Eos 94(37) 321-323</a:t>
            </a:r>
            <a:r>
              <a:rPr lang="en-US" sz="1200" b="1" dirty="0" smtClean="0">
                <a:latin typeface="+mn-lt"/>
                <a:ea typeface="Calibri"/>
              </a:rPr>
              <a:t>.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latin typeface="+mn-lt"/>
                <a:ea typeface="Calibri"/>
              </a:rPr>
              <a:t>Six manuscripts in review or in prep.</a:t>
            </a:r>
            <a:endParaRPr lang="en-US" sz="1200" b="1" dirty="0">
              <a:latin typeface="+mn-lt"/>
              <a:ea typeface="Calibri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latin typeface="+mn-lt"/>
                <a:ea typeface="Calibri"/>
              </a:rPr>
              <a:t> </a:t>
            </a:r>
          </a:p>
          <a:p>
            <a:pPr marL="457200" marR="0" indent="-457200" algn="ctr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latin typeface="+mn-lt"/>
                <a:ea typeface="Calibri"/>
              </a:rPr>
              <a:t>Policy Documents</a:t>
            </a:r>
            <a:endParaRPr lang="en-US" sz="1200" b="1" dirty="0">
              <a:latin typeface="+mn-lt"/>
              <a:ea typeface="Calibri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latin typeface="+mn-lt"/>
                <a:ea typeface="Calibri"/>
              </a:rPr>
              <a:t> </a:t>
            </a:r>
            <a:r>
              <a:rPr lang="en-US" sz="1200" b="1" dirty="0" smtClean="0">
                <a:latin typeface="+mn-lt"/>
                <a:ea typeface="Calibri"/>
              </a:rPr>
              <a:t>Gross</a:t>
            </a:r>
            <a:r>
              <a:rPr lang="en-US" sz="1200" b="1" dirty="0">
                <a:latin typeface="+mn-lt"/>
                <a:ea typeface="Calibri"/>
              </a:rPr>
              <a:t>. 2012.  Ecological consequences of climate change: mechanisms, conservation, and management.  Book Review, Journal of Wildlife Management 76:1102-1103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latin typeface="+mn-lt"/>
                <a:ea typeface="Calibri"/>
              </a:rPr>
              <a:t>Gross, J.E., A.J. Hansen, S.J. Goetz, D.M. Theobald, F.M. Melton, N.B. </a:t>
            </a:r>
            <a:r>
              <a:rPr lang="en-US" sz="1200" b="1" dirty="0" err="1">
                <a:latin typeface="+mn-lt"/>
                <a:ea typeface="Calibri"/>
              </a:rPr>
              <a:t>Piekielek</a:t>
            </a:r>
            <a:r>
              <a:rPr lang="en-US" sz="1200" b="1" dirty="0">
                <a:latin typeface="+mn-lt"/>
                <a:ea typeface="Calibri"/>
              </a:rPr>
              <a:t>, and R.R. </a:t>
            </a:r>
            <a:r>
              <a:rPr lang="en-US" sz="1200" b="1" dirty="0" err="1">
                <a:latin typeface="+mn-lt"/>
                <a:ea typeface="Calibri"/>
              </a:rPr>
              <a:t>Nemani</a:t>
            </a:r>
            <a:r>
              <a:rPr lang="en-US" sz="1200" b="1" dirty="0">
                <a:latin typeface="+mn-lt"/>
                <a:ea typeface="Calibri"/>
              </a:rPr>
              <a:t>. 2012.  Remote sensing for inventory and monitoring of the U.S. National Parks.  Pages 29-56 in Y.Q. Yang (ed.), Remote Sensing of Protected Areas.  Taylor &amp; Francis, Boca Raton, FL. 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latin typeface="+mn-lt"/>
                <a:ea typeface="Calibri"/>
              </a:rPr>
              <a:t>Gross, J.E., and E. Rowland. In press.  Understanding climate change impacts and vulnerability.  Pp.  xxx-xxx in B. Stein et al. (eds.), Climate-Smart conservation: putting adaptation principles into practice.  National Wildlife Federation, Washington, DC.</a:t>
            </a:r>
            <a:endParaRPr lang="en-US" sz="1200" b="1" dirty="0">
              <a:effectLst/>
              <a:latin typeface="+mn-lt"/>
              <a:ea typeface="Calibri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957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"/>
          <p:cNvSpPr txBox="1">
            <a:spLocks noChangeArrowheads="1"/>
          </p:cNvSpPr>
          <p:nvPr/>
        </p:nvSpPr>
        <p:spPr bwMode="auto">
          <a:xfrm>
            <a:off x="1752600" y="229076"/>
            <a:ext cx="58114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 b="1" dirty="0" smtClean="0">
                <a:solidFill>
                  <a:srgbClr val="C00000"/>
                </a:solidFill>
              </a:rPr>
              <a:t>The “customers”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2251"/>
          <p:cNvSpPr txBox="1">
            <a:spLocks noChangeArrowheads="1"/>
          </p:cNvSpPr>
          <p:nvPr/>
        </p:nvSpPr>
        <p:spPr bwMode="auto">
          <a:xfrm>
            <a:off x="692426" y="5667344"/>
            <a:ext cx="2667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 b="1" dirty="0" smtClean="0">
                <a:latin typeface="+mn-lt"/>
              </a:rPr>
              <a:t>Dan Wink, YNP Superintendent</a:t>
            </a:r>
            <a:endParaRPr lang="en-US" sz="1400" b="1" dirty="0">
              <a:latin typeface="+mn-lt"/>
            </a:endParaRPr>
          </a:p>
        </p:txBody>
      </p:sp>
      <p:pic>
        <p:nvPicPr>
          <p:cNvPr id="1026" name="Picture 2" descr="C:\AJH\May 2014 trip\LCCVP\NASA 2014 ppt prep\wink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475317" y="1295400"/>
            <a:ext cx="287748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2628"/>
          <a:stretch/>
        </p:blipFill>
        <p:spPr bwMode="auto">
          <a:xfrm>
            <a:off x="4419600" y="1249017"/>
            <a:ext cx="3810000" cy="415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251"/>
          <p:cNvSpPr txBox="1">
            <a:spLocks noChangeArrowheads="1"/>
          </p:cNvSpPr>
          <p:nvPr/>
        </p:nvSpPr>
        <p:spPr bwMode="auto">
          <a:xfrm>
            <a:off x="5105400" y="5559623"/>
            <a:ext cx="2895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483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48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1400" b="1" dirty="0" smtClean="0">
                <a:latin typeface="+mn-lt"/>
              </a:rPr>
              <a:t>Ben </a:t>
            </a:r>
            <a:r>
              <a:rPr lang="en-US" sz="1400" b="1" dirty="0" err="1" smtClean="0">
                <a:latin typeface="+mn-lt"/>
              </a:rPr>
              <a:t>Bobowski</a:t>
            </a:r>
            <a:r>
              <a:rPr lang="en-US" sz="1400" b="1" dirty="0" smtClean="0">
                <a:latin typeface="+mn-lt"/>
              </a:rPr>
              <a:t>, Chief of Resources, Rocky Mountain National Park</a:t>
            </a:r>
            <a:endParaRPr lang="en-US" sz="1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775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524000" y="83403"/>
            <a:ext cx="6324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 b="1" dirty="0" smtClean="0">
                <a:solidFill>
                  <a:srgbClr val="C00000"/>
                </a:solidFill>
              </a:rPr>
              <a:t>Acknowledgements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0" y="1321807"/>
            <a:ext cx="635553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n-lt"/>
              </a:rPr>
              <a:t>NASA Applied Sciences Program (Grant 10-BIOCLIM10-0034)</a:t>
            </a:r>
          </a:p>
          <a:p>
            <a:pPr algn="ctr"/>
            <a:endParaRPr lang="en-US" sz="1600" b="1" dirty="0" smtClean="0">
              <a:latin typeface="+mn-lt"/>
            </a:endParaRPr>
          </a:p>
          <a:p>
            <a:pPr algn="ctr"/>
            <a:r>
              <a:rPr lang="en-US" sz="1600" b="1" dirty="0" smtClean="0">
                <a:latin typeface="+mn-lt"/>
              </a:rPr>
              <a:t>NSF </a:t>
            </a:r>
            <a:r>
              <a:rPr lang="en-US" sz="1600" b="1" dirty="0" err="1">
                <a:latin typeface="+mn-lt"/>
              </a:rPr>
              <a:t>EPSCoR</a:t>
            </a:r>
            <a:r>
              <a:rPr lang="en-US" sz="1600" b="1" dirty="0">
                <a:latin typeface="+mn-lt"/>
              </a:rPr>
              <a:t> Track-I  EPS-1101342 (INSTEP 3</a:t>
            </a:r>
            <a:r>
              <a:rPr lang="en-US" sz="1600" b="1" dirty="0" smtClean="0">
                <a:latin typeface="+mn-lt"/>
              </a:rPr>
              <a:t>)</a:t>
            </a:r>
          </a:p>
          <a:p>
            <a:pPr algn="ctr"/>
            <a:endParaRPr lang="en-US" sz="1600" b="1" dirty="0">
              <a:latin typeface="+mn-lt"/>
            </a:endParaRPr>
          </a:p>
          <a:p>
            <a:pPr algn="ctr"/>
            <a:r>
              <a:rPr lang="en-US" sz="1600" b="1" dirty="0" smtClean="0">
                <a:latin typeface="+mn-lt"/>
              </a:rPr>
              <a:t>NASA Land Cover Land Use Change Program</a:t>
            </a:r>
          </a:p>
          <a:p>
            <a:pPr algn="ctr"/>
            <a:endParaRPr lang="en-US" sz="1600" b="1" dirty="0">
              <a:latin typeface="+mn-lt"/>
            </a:endParaRPr>
          </a:p>
          <a:p>
            <a:pPr algn="ctr"/>
            <a:r>
              <a:rPr lang="en-US" sz="1600" b="1" dirty="0" smtClean="0">
                <a:latin typeface="+mn-lt"/>
              </a:rPr>
              <a:t>North Central Climate Sciences Center </a:t>
            </a:r>
            <a:endParaRPr lang="en-US" sz="1600" b="1" dirty="0">
              <a:latin typeface="+mn-lt"/>
            </a:endParaRP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781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24000" y="83403"/>
            <a:ext cx="6324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 b="1" dirty="0" smtClean="0">
                <a:solidFill>
                  <a:srgbClr val="C00000"/>
                </a:solidFill>
              </a:rPr>
              <a:t>Topics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1351084"/>
            <a:ext cx="335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/>
              <a:t>1900-2010, 2010-2100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Climate 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Ecosystem processes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Vegetation responses</a:t>
            </a:r>
          </a:p>
        </p:txBody>
      </p:sp>
      <p:sp>
        <p:nvSpPr>
          <p:cNvPr id="4" name="Rectangle 3"/>
          <p:cNvSpPr/>
          <p:nvPr/>
        </p:nvSpPr>
        <p:spPr>
          <a:xfrm>
            <a:off x="4234070" y="5181600"/>
            <a:ext cx="4343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1200" b="1" dirty="0" smtClean="0"/>
              <a:t>Protected-area Centered Ecosystem - The </a:t>
            </a:r>
            <a:r>
              <a:rPr lang="en-US" sz="1200" b="1" dirty="0"/>
              <a:t>surrounding area essential to maintaining natural processes and native populations within the Protected Area</a:t>
            </a:r>
            <a:r>
              <a:rPr lang="en-US" sz="1200" b="1" dirty="0" smtClean="0"/>
              <a:t>. </a:t>
            </a:r>
          </a:p>
          <a:p>
            <a:pPr algn="r" eaLnBrk="1" hangingPunct="1"/>
            <a:r>
              <a:rPr lang="en-US" sz="1200" b="1" dirty="0" smtClean="0"/>
              <a:t>Hansen et al. 2011.</a:t>
            </a:r>
            <a:endParaRPr lang="en-US" sz="1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387527"/>
            <a:ext cx="5141843" cy="3562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5494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981200" y="228600"/>
            <a:ext cx="52339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 b="1" dirty="0" smtClean="0">
                <a:solidFill>
                  <a:srgbClr val="C00000"/>
                </a:solidFill>
              </a:rPr>
              <a:t>Assess Vulnerability</a:t>
            </a:r>
            <a:endParaRPr lang="en-US" sz="2400" b="1" dirty="0">
              <a:solidFill>
                <a:srgbClr val="C00000"/>
              </a:solidFill>
            </a:endParaRPr>
          </a:p>
        </p:txBody>
      </p:sp>
      <p:grpSp>
        <p:nvGrpSpPr>
          <p:cNvPr id="10" name="Group 87"/>
          <p:cNvGrpSpPr>
            <a:grpSpLocks/>
          </p:cNvGrpSpPr>
          <p:nvPr/>
        </p:nvGrpSpPr>
        <p:grpSpPr bwMode="auto">
          <a:xfrm>
            <a:off x="2436813" y="2314575"/>
            <a:ext cx="4054475" cy="2714625"/>
            <a:chOff x="990598" y="765049"/>
            <a:chExt cx="8860815" cy="6147118"/>
          </a:xfrm>
        </p:grpSpPr>
        <p:sp>
          <p:nvSpPr>
            <p:cNvPr id="11" name="Rounded Rectangle 10"/>
            <p:cNvSpPr/>
            <p:nvPr/>
          </p:nvSpPr>
          <p:spPr>
            <a:xfrm>
              <a:off x="990598" y="876487"/>
              <a:ext cx="2848366" cy="1416354"/>
            </a:xfrm>
            <a:prstGeom prst="roundRect">
              <a:avLst/>
            </a:prstGeom>
            <a:solidFill>
              <a:srgbClr val="CC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000" b="1" i="1" dirty="0" smtClean="0">
                  <a:solidFill>
                    <a:schemeClr val="tx1"/>
                  </a:solidFill>
                </a:rPr>
                <a:t>Exposure</a:t>
              </a:r>
              <a:endParaRPr lang="en-US" sz="2000" b="1" i="1" dirty="0">
                <a:solidFill>
                  <a:schemeClr val="tx1"/>
                </a:solidFill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4702842" y="5653985"/>
              <a:ext cx="3788571" cy="1258182"/>
            </a:xfrm>
            <a:prstGeom prst="roundRect">
              <a:avLst/>
            </a:prstGeom>
            <a:solidFill>
              <a:srgbClr val="FFE1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000" b="1" i="1" dirty="0" smtClean="0">
                  <a:solidFill>
                    <a:schemeClr val="tx1"/>
                  </a:solidFill>
                </a:rPr>
                <a:t>Vulnerability</a:t>
              </a:r>
              <a:endParaRPr lang="en-US" sz="2000" b="1" i="1" dirty="0">
                <a:solidFill>
                  <a:schemeClr val="tx1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723659" y="765049"/>
              <a:ext cx="3007958" cy="1527791"/>
            </a:xfrm>
            <a:prstGeom prst="roundRect">
              <a:avLst/>
            </a:prstGeom>
            <a:solidFill>
              <a:srgbClr val="CC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000" b="1" i="1" dirty="0" smtClean="0">
                  <a:solidFill>
                    <a:schemeClr val="tx1"/>
                  </a:solidFill>
                </a:rPr>
                <a:t>Sensitivity</a:t>
              </a:r>
              <a:endParaRPr lang="en-US" sz="2000" b="1" i="1" dirty="0">
                <a:solidFill>
                  <a:schemeClr val="tx1"/>
                </a:solidFill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2270801" y="3169973"/>
              <a:ext cx="2980205" cy="1272561"/>
            </a:xfrm>
            <a:prstGeom prst="roundRect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000" b="1" i="1" dirty="0" smtClean="0">
                  <a:solidFill>
                    <a:schemeClr val="tx1"/>
                  </a:solidFill>
                </a:rPr>
                <a:t>Potential </a:t>
              </a:r>
            </a:p>
            <a:p>
              <a:pPr algn="ctr">
                <a:defRPr/>
              </a:pPr>
              <a:r>
                <a:rPr lang="en-US" sz="2000" b="1" i="1" dirty="0" smtClean="0">
                  <a:solidFill>
                    <a:schemeClr val="tx1"/>
                  </a:solidFill>
                </a:rPr>
                <a:t>Impact</a:t>
              </a:r>
              <a:endParaRPr lang="en-US" sz="2000" b="1" i="1" dirty="0">
                <a:solidFill>
                  <a:schemeClr val="tx1"/>
                </a:solidFill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659577" y="3169973"/>
              <a:ext cx="3191836" cy="1272561"/>
            </a:xfrm>
            <a:prstGeom prst="roundRect">
              <a:avLst/>
            </a:prstGeom>
            <a:solidFill>
              <a:srgbClr val="CC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000" b="1" i="1" dirty="0" smtClean="0">
                  <a:solidFill>
                    <a:schemeClr val="tx1"/>
                  </a:solidFill>
                </a:rPr>
                <a:t>Adaptive </a:t>
              </a:r>
            </a:p>
            <a:p>
              <a:pPr algn="ctr">
                <a:defRPr/>
              </a:pPr>
              <a:r>
                <a:rPr lang="en-US" sz="2000" b="1" i="1" dirty="0" smtClean="0">
                  <a:solidFill>
                    <a:schemeClr val="tx1"/>
                  </a:solidFill>
                </a:rPr>
                <a:t>Capacity</a:t>
              </a:r>
              <a:endParaRPr lang="en-US" sz="2000" b="1" i="1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Elbow Connector 15"/>
            <p:cNvCxnSpPr>
              <a:stCxn id="14" idx="2"/>
              <a:endCxn id="12" idx="0"/>
            </p:cNvCxnSpPr>
            <p:nvPr/>
          </p:nvCxnSpPr>
          <p:spPr>
            <a:xfrm rot="16200000" flipH="1">
              <a:off x="4572424" y="3629279"/>
              <a:ext cx="1211451" cy="2837959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lbow Connector 16"/>
            <p:cNvCxnSpPr>
              <a:stCxn id="15" idx="2"/>
              <a:endCxn id="12" idx="0"/>
            </p:cNvCxnSpPr>
            <p:nvPr/>
          </p:nvCxnSpPr>
          <p:spPr>
            <a:xfrm rot="5400000">
              <a:off x="6820587" y="4219075"/>
              <a:ext cx="1211451" cy="1658367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lbow Connector 17"/>
            <p:cNvCxnSpPr>
              <a:stCxn id="11" idx="2"/>
              <a:endCxn id="14" idx="0"/>
            </p:cNvCxnSpPr>
            <p:nvPr/>
          </p:nvCxnSpPr>
          <p:spPr>
            <a:xfrm rot="16200000" flipH="1">
              <a:off x="2649277" y="2060079"/>
              <a:ext cx="877133" cy="1342654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lbow Connector 18"/>
            <p:cNvCxnSpPr>
              <a:stCxn id="13" idx="2"/>
              <a:endCxn id="14" idx="0"/>
            </p:cNvCxnSpPr>
            <p:nvPr/>
          </p:nvCxnSpPr>
          <p:spPr>
            <a:xfrm rot="5400000">
              <a:off x="4555705" y="1496305"/>
              <a:ext cx="877133" cy="2470204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381000" y="1979612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+mn-lt"/>
              </a:rPr>
              <a:t>Climate change</a:t>
            </a:r>
            <a:endParaRPr lang="en-US" sz="1400" b="1" dirty="0"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38799" y="1903412"/>
            <a:ext cx="2286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+mn-lt"/>
              </a:rPr>
              <a:t>Ecosystem and tree species climate tolerances</a:t>
            </a:r>
            <a:endParaRPr lang="en-US" sz="1400" b="1" dirty="0"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1000" y="3275012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+mn-lt"/>
              </a:rPr>
              <a:t>Projected response</a:t>
            </a:r>
            <a:endParaRPr lang="en-US" sz="1400" b="1" dirty="0"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93623" y="3122612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+mn-lt"/>
              </a:rPr>
              <a:t>Dispersal capability</a:t>
            </a:r>
            <a:endParaRPr lang="en-US" sz="1400" b="1" dirty="0">
              <a:latin typeface="+mn-lt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676400" y="2439987"/>
            <a:ext cx="533400" cy="1492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981200" y="3582987"/>
            <a:ext cx="533400" cy="1492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5868988" y="2502832"/>
            <a:ext cx="531812" cy="11939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6781800" y="3579812"/>
            <a:ext cx="531812" cy="11939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162800" y="4146222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+mn-lt"/>
              </a:rPr>
              <a:t>Priority for management</a:t>
            </a:r>
            <a:endParaRPr lang="en-US" sz="1400" b="1" dirty="0">
              <a:latin typeface="+mn-lt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6750977" y="4603422"/>
            <a:ext cx="531812" cy="11939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002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524000" y="83403"/>
            <a:ext cx="6324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 b="1" dirty="0" smtClean="0">
                <a:solidFill>
                  <a:srgbClr val="C00000"/>
                </a:solidFill>
              </a:rPr>
              <a:t>Climate Change 1900-2010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33800" y="533400"/>
            <a:ext cx="1730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GNLCC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2" y="871955"/>
            <a:ext cx="2691564" cy="1718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076088"/>
            <a:ext cx="2819400" cy="156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997367"/>
            <a:ext cx="2819400" cy="152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517989"/>
            <a:ext cx="2057400" cy="1001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2" y="2743200"/>
            <a:ext cx="2796988" cy="208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334" y="4724400"/>
            <a:ext cx="4572466" cy="1895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014344"/>
            <a:ext cx="3021513" cy="2223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423212" y="6595646"/>
            <a:ext cx="17301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Pederson et al. 2011</a:t>
            </a:r>
          </a:p>
        </p:txBody>
      </p:sp>
    </p:spTree>
    <p:extLst>
      <p:ext uri="{BB962C8B-B14F-4D97-AF65-F5344CB8AC3E}">
        <p14:creationId xmlns:p14="http://schemas.microsoft.com/office/powerpoint/2010/main" val="92426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524000" y="83403"/>
            <a:ext cx="6324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rgbClr val="C00000"/>
                </a:solidFill>
              </a:rPr>
              <a:t>Future Climate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33600" y="939225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CMIP5 AR5, 20 GCM ensemble </a:t>
            </a:r>
            <a:r>
              <a:rPr lang="en-US" sz="1600" b="1" dirty="0" smtClean="0"/>
              <a:t>average</a:t>
            </a:r>
          </a:p>
          <a:p>
            <a:pPr algn="ctr"/>
            <a:r>
              <a:rPr lang="en-US" sz="1600" b="1" dirty="0" smtClean="0"/>
              <a:t>Reference </a:t>
            </a:r>
            <a:r>
              <a:rPr lang="en-US" sz="1600" b="1" dirty="0"/>
              <a:t>period: 1980-2005 average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28800" y="6243935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Context: Mean July temperature </a:t>
            </a:r>
            <a:r>
              <a:rPr lang="en-US" sz="1400" b="1" dirty="0"/>
              <a:t>across North America since the end of </a:t>
            </a:r>
            <a:r>
              <a:rPr lang="en-US" sz="1400" b="1" dirty="0" smtClean="0"/>
              <a:t>the last </a:t>
            </a:r>
            <a:r>
              <a:rPr lang="en-US" sz="1400" b="1" dirty="0"/>
              <a:t>ice age 14 000 years ago varied </a:t>
            </a:r>
            <a:r>
              <a:rPr lang="en-US" sz="1400" b="1" dirty="0" smtClean="0"/>
              <a:t>~5 </a:t>
            </a:r>
            <a:r>
              <a:rPr lang="en-US" sz="1400" b="1" baseline="30000" dirty="0" smtClean="0"/>
              <a:t>0</a:t>
            </a:r>
            <a:r>
              <a:rPr lang="en-US" sz="1400" b="1" dirty="0" smtClean="0"/>
              <a:t>C (</a:t>
            </a:r>
            <a:r>
              <a:rPr lang="en-US" sz="1400" b="1" dirty="0" err="1"/>
              <a:t>Viau</a:t>
            </a:r>
            <a:r>
              <a:rPr lang="en-US" sz="1400" b="1" dirty="0"/>
              <a:t> et al</a:t>
            </a:r>
            <a:r>
              <a:rPr lang="en-US" sz="1400" b="1" dirty="0" smtClean="0"/>
              <a:t>. 2006).</a:t>
            </a:r>
            <a:endParaRPr lang="en-US" sz="1400" b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80" y="1600200"/>
            <a:ext cx="891742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733800" y="533400"/>
            <a:ext cx="1730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GYE PACE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1003114"/>
              </p:ext>
            </p:extLst>
          </p:nvPr>
        </p:nvGraphicFramePr>
        <p:xfrm>
          <a:off x="533400" y="4575773"/>
          <a:ext cx="3581400" cy="1215427"/>
        </p:xfrm>
        <a:graphic>
          <a:graphicData uri="http://schemas.openxmlformats.org/drawingml/2006/table">
            <a:tbl>
              <a:tblPr firstRow="1" firstCol="1" bandRow="1"/>
              <a:tblGrid>
                <a:gridCol w="2062017"/>
                <a:gridCol w="1519383"/>
              </a:tblGrid>
              <a:tr h="48249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Change in </a:t>
                      </a:r>
                      <a:r>
                        <a:rPr lang="en-US" sz="1600" b="1" dirty="0" smtClean="0">
                          <a:effectLst/>
                        </a:rPr>
                        <a:t>temperature by 2100 </a:t>
                      </a:r>
                      <a:r>
                        <a:rPr lang="en-US" sz="1600" b="1" dirty="0">
                          <a:effectLst/>
                        </a:rPr>
                        <a:t>(°C)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93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RCP 4.5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RCP 8.5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</a:tr>
              <a:tr h="4036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3.0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7.0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925678"/>
              </p:ext>
            </p:extLst>
          </p:nvPr>
        </p:nvGraphicFramePr>
        <p:xfrm>
          <a:off x="4984161" y="4575773"/>
          <a:ext cx="3931239" cy="1215427"/>
        </p:xfrm>
        <a:graphic>
          <a:graphicData uri="http://schemas.openxmlformats.org/drawingml/2006/table">
            <a:tbl>
              <a:tblPr firstRow="1" firstCol="1" bandRow="1"/>
              <a:tblGrid>
                <a:gridCol w="1597065"/>
                <a:gridCol w="2334174"/>
              </a:tblGrid>
              <a:tr h="48249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Change in </a:t>
                      </a:r>
                      <a:r>
                        <a:rPr lang="en-US" sz="1600" b="1" dirty="0" smtClean="0">
                          <a:effectLst/>
                        </a:rPr>
                        <a:t>PPT (mm) by 2100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93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RCP 4.5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RCP 8.5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</a:tr>
              <a:tr h="4036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60 (7.5%)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130 (16.3%)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232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524000" y="83403"/>
            <a:ext cx="6324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 b="1" dirty="0" smtClean="0">
                <a:solidFill>
                  <a:srgbClr val="C00000"/>
                </a:solidFill>
              </a:rPr>
              <a:t>Future Climate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92731" y="450271"/>
            <a:ext cx="1919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GYE PACE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835223"/>
            <a:ext cx="4238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CMIP5, 8 GCM ensemble average, 800 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14" y="1157489"/>
            <a:ext cx="8610600" cy="56316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71800" y="838200"/>
            <a:ext cx="33244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Aridity </a:t>
            </a:r>
            <a:r>
              <a:rPr lang="en-US" sz="1600" b="1" dirty="0" smtClean="0"/>
              <a:t>Index</a:t>
            </a:r>
            <a:endParaRPr 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162800" y="1371600"/>
            <a:ext cx="1571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RCP 4.5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162800" y="4188023"/>
            <a:ext cx="1571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RCP 8.5</a:t>
            </a:r>
            <a:endParaRPr lang="en-US" sz="1400" b="1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108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4"/>
          <p:cNvSpPr txBox="1">
            <a:spLocks noChangeArrowheads="1"/>
          </p:cNvSpPr>
          <p:nvPr/>
        </p:nvSpPr>
        <p:spPr bwMode="auto">
          <a:xfrm>
            <a:off x="838200" y="273050"/>
            <a:ext cx="77485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C00000"/>
                </a:solidFill>
              </a:rPr>
              <a:t>Projected Ecosystem Processes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7913" r="44544" b="9833"/>
          <a:stretch/>
        </p:blipFill>
        <p:spPr>
          <a:xfrm>
            <a:off x="98612" y="928090"/>
            <a:ext cx="3822192" cy="33528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267200" y="2438400"/>
            <a:ext cx="4495800" cy="4178578"/>
            <a:chOff x="2057400" y="1688822"/>
            <a:chExt cx="4495800" cy="4178578"/>
          </a:xfrm>
        </p:grpSpPr>
        <p:sp>
          <p:nvSpPr>
            <p:cNvPr id="7" name="Rectangle 6"/>
            <p:cNvSpPr/>
            <p:nvPr/>
          </p:nvSpPr>
          <p:spPr>
            <a:xfrm>
              <a:off x="2057400" y="1688822"/>
              <a:ext cx="4495800" cy="417857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 Box 15"/>
            <p:cNvSpPr txBox="1">
              <a:spLocks noChangeArrowheads="1"/>
            </p:cNvSpPr>
            <p:nvPr/>
          </p:nvSpPr>
          <p:spPr bwMode="auto">
            <a:xfrm>
              <a:off x="2111375" y="2754312"/>
              <a:ext cx="1241425" cy="5381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75758" tIns="37879" rIns="75758" bIns="37879">
              <a:spAutoFit/>
            </a:bodyPr>
            <a:lstStyle>
              <a:lvl1pPr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572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572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572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572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1000" b="1" dirty="0"/>
                <a:t>Convert to MODIS MCDQ1 land cover classes</a:t>
              </a:r>
            </a:p>
          </p:txBody>
        </p:sp>
        <p:sp>
          <p:nvSpPr>
            <p:cNvPr id="9" name="Text Box 16"/>
            <p:cNvSpPr txBox="1">
              <a:spLocks noChangeArrowheads="1"/>
            </p:cNvSpPr>
            <p:nvPr/>
          </p:nvSpPr>
          <p:spPr bwMode="auto">
            <a:xfrm>
              <a:off x="2667000" y="1803400"/>
              <a:ext cx="988869" cy="384274"/>
            </a:xfrm>
            <a:prstGeom prst="rect">
              <a:avLst/>
            </a:prstGeom>
            <a:noFill/>
            <a:ln w="9525">
              <a:solidFill>
                <a:srgbClr val="000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75758" tIns="37879" rIns="75758" bIns="37879">
              <a:spAutoFit/>
            </a:bodyPr>
            <a:lstStyle>
              <a:lvl1pPr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572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572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572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572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1000" b="1" dirty="0"/>
                <a:t>WRCP </a:t>
              </a:r>
              <a:r>
                <a:rPr lang="en-US" sz="1000" b="1" dirty="0" smtClean="0"/>
                <a:t>CMIP5 </a:t>
              </a:r>
              <a:r>
                <a:rPr lang="en-US" sz="1000" b="1" dirty="0"/>
                <a:t>Scenarios</a:t>
              </a:r>
            </a:p>
          </p:txBody>
        </p:sp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4983162" y="1817688"/>
              <a:ext cx="1130878" cy="2303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75758" tIns="37879" rIns="75758" bIns="37879">
              <a:spAutoFit/>
            </a:bodyPr>
            <a:lstStyle>
              <a:lvl1pPr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572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572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572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572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1000" b="1" dirty="0"/>
                <a:t>STATSGO soils</a:t>
              </a:r>
            </a:p>
          </p:txBody>
        </p:sp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3827317" y="1828800"/>
              <a:ext cx="973283" cy="2303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75758" tIns="37879" rIns="75758" bIns="37879">
              <a:spAutoFit/>
            </a:bodyPr>
            <a:lstStyle>
              <a:lvl1pPr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572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572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572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572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1000" b="1" dirty="0"/>
                <a:t>US </a:t>
              </a:r>
              <a:r>
                <a:rPr lang="en-US" sz="1000" b="1" dirty="0" smtClean="0"/>
                <a:t>NED </a:t>
              </a:r>
              <a:r>
                <a:rPr lang="en-US" sz="1000" b="1" dirty="0" err="1" smtClean="0"/>
                <a:t>Elev</a:t>
              </a:r>
              <a:r>
                <a:rPr lang="en-US" sz="1000" b="1" dirty="0" smtClean="0"/>
                <a:t> </a:t>
              </a:r>
              <a:endParaRPr lang="en-US" sz="1000" b="1" dirty="0"/>
            </a:p>
          </p:txBody>
        </p:sp>
        <p:grpSp>
          <p:nvGrpSpPr>
            <p:cNvPr id="12" name="Group 27"/>
            <p:cNvGrpSpPr>
              <a:grpSpLocks/>
            </p:cNvGrpSpPr>
            <p:nvPr/>
          </p:nvGrpSpPr>
          <p:grpSpPr bwMode="auto">
            <a:xfrm>
              <a:off x="3722688" y="2743200"/>
              <a:ext cx="1230313" cy="629920"/>
              <a:chOff x="3705" y="960"/>
              <a:chExt cx="912" cy="496"/>
            </a:xfrm>
          </p:grpSpPr>
          <p:sp>
            <p:nvSpPr>
              <p:cNvPr id="31" name="Oval 25"/>
              <p:cNvSpPr>
                <a:spLocks noChangeArrowheads="1"/>
              </p:cNvSpPr>
              <p:nvPr/>
            </p:nvSpPr>
            <p:spPr bwMode="auto">
              <a:xfrm>
                <a:off x="3705" y="960"/>
                <a:ext cx="912" cy="48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b="1"/>
              </a:p>
            </p:txBody>
          </p:sp>
          <p:sp>
            <p:nvSpPr>
              <p:cNvPr id="32" name="Text Box 26"/>
              <p:cNvSpPr txBox="1">
                <a:spLocks noChangeArrowheads="1"/>
              </p:cNvSpPr>
              <p:nvPr/>
            </p:nvSpPr>
            <p:spPr bwMode="auto">
              <a:xfrm>
                <a:off x="3883" y="960"/>
                <a:ext cx="565" cy="4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5758" tIns="37879" rIns="75758" bIns="37879">
                <a:spAutoFit/>
              </a:bodyPr>
              <a:lstStyle>
                <a:lvl1pPr defTabSz="757238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757238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757238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757238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757238" eaLnBrk="0" hangingPunct="0"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7572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7572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7572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7572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sz="1200" b="1" dirty="0"/>
                  <a:t>TOPS</a:t>
                </a:r>
                <a:br>
                  <a:rPr lang="en-US" sz="1200" b="1" dirty="0"/>
                </a:br>
                <a:r>
                  <a:rPr lang="en-US" sz="1200" b="1" dirty="0"/>
                  <a:t>BIOME-BGC </a:t>
                </a:r>
              </a:p>
            </p:txBody>
          </p:sp>
        </p:grpSp>
        <p:cxnSp>
          <p:nvCxnSpPr>
            <p:cNvPr id="13" name="AutoShape 38"/>
            <p:cNvCxnSpPr>
              <a:cxnSpLocks noChangeShapeType="1"/>
              <a:stCxn id="11" idx="2"/>
              <a:endCxn id="31" idx="0"/>
            </p:cNvCxnSpPr>
            <p:nvPr/>
          </p:nvCxnSpPr>
          <p:spPr bwMode="auto">
            <a:xfrm>
              <a:off x="4313959" y="2059186"/>
              <a:ext cx="23886" cy="68401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AutoShape 40"/>
            <p:cNvCxnSpPr>
              <a:cxnSpLocks noChangeShapeType="1"/>
              <a:stCxn id="9" idx="2"/>
              <a:endCxn id="31" idx="1"/>
            </p:cNvCxnSpPr>
            <p:nvPr/>
          </p:nvCxnSpPr>
          <p:spPr bwMode="auto">
            <a:xfrm>
              <a:off x="3161435" y="2187674"/>
              <a:ext cx="741428" cy="64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AutoShape 41"/>
            <p:cNvCxnSpPr>
              <a:cxnSpLocks noChangeShapeType="1"/>
              <a:stCxn id="10" idx="2"/>
              <a:endCxn id="31" idx="7"/>
            </p:cNvCxnSpPr>
            <p:nvPr/>
          </p:nvCxnSpPr>
          <p:spPr bwMode="auto">
            <a:xfrm flipH="1">
              <a:off x="4772826" y="2048074"/>
              <a:ext cx="775775" cy="784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AutoShape 45"/>
            <p:cNvCxnSpPr>
              <a:cxnSpLocks noChangeShapeType="1"/>
              <a:stCxn id="8" idx="3"/>
              <a:endCxn id="31" idx="2"/>
            </p:cNvCxnSpPr>
            <p:nvPr/>
          </p:nvCxnSpPr>
          <p:spPr bwMode="auto">
            <a:xfrm>
              <a:off x="3352800" y="3023394"/>
              <a:ext cx="369888" cy="2460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AutoShape 47"/>
            <p:cNvCxnSpPr>
              <a:cxnSpLocks noChangeShapeType="1"/>
              <a:endCxn id="19" idx="0"/>
            </p:cNvCxnSpPr>
            <p:nvPr/>
          </p:nvCxnSpPr>
          <p:spPr bwMode="auto">
            <a:xfrm flipH="1">
              <a:off x="3801533" y="4495800"/>
              <a:ext cx="395026" cy="86440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" name="Text Box 48"/>
            <p:cNvSpPr txBox="1">
              <a:spLocks noChangeArrowheads="1"/>
            </p:cNvSpPr>
            <p:nvPr/>
          </p:nvSpPr>
          <p:spPr bwMode="auto">
            <a:xfrm>
              <a:off x="2459831" y="5360206"/>
              <a:ext cx="841375" cy="384274"/>
            </a:xfrm>
            <a:prstGeom prst="rect">
              <a:avLst/>
            </a:prstGeom>
            <a:noFill/>
            <a:ln w="9525">
              <a:solidFill>
                <a:srgbClr val="9966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75758" tIns="37879" rIns="75758" bIns="37879">
              <a:spAutoFit/>
            </a:bodyPr>
            <a:lstStyle>
              <a:lvl1pPr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572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572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572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572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1000" b="1" dirty="0" smtClean="0">
                  <a:solidFill>
                    <a:srgbClr val="996633"/>
                  </a:solidFill>
                </a:rPr>
                <a:t>Snow Pack</a:t>
              </a:r>
            </a:p>
            <a:p>
              <a:pPr algn="ctr" eaLnBrk="1" hangingPunct="1"/>
              <a:endParaRPr lang="en-US" sz="1000" b="1" dirty="0">
                <a:solidFill>
                  <a:srgbClr val="996633"/>
                </a:solidFill>
              </a:endParaRPr>
            </a:p>
          </p:txBody>
        </p:sp>
        <p:sp>
          <p:nvSpPr>
            <p:cNvPr id="19" name="Text Box 49"/>
            <p:cNvSpPr txBox="1">
              <a:spLocks noChangeArrowheads="1"/>
            </p:cNvSpPr>
            <p:nvPr/>
          </p:nvSpPr>
          <p:spPr bwMode="auto">
            <a:xfrm>
              <a:off x="3400689" y="5360206"/>
              <a:ext cx="801688" cy="384274"/>
            </a:xfrm>
            <a:prstGeom prst="rect">
              <a:avLst/>
            </a:prstGeom>
            <a:noFill/>
            <a:ln w="9525">
              <a:solidFill>
                <a:srgbClr val="9966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75758" tIns="37879" rIns="75758" bIns="37879">
              <a:spAutoFit/>
            </a:bodyPr>
            <a:lstStyle>
              <a:lvl1pPr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572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572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572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572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1000" b="1" dirty="0" smtClean="0">
                  <a:solidFill>
                    <a:srgbClr val="996633"/>
                  </a:solidFill>
                </a:rPr>
                <a:t>Soil Moisture</a:t>
              </a:r>
              <a:endParaRPr lang="en-US" sz="1000" b="1" dirty="0">
                <a:solidFill>
                  <a:srgbClr val="996633"/>
                </a:solidFill>
              </a:endParaRPr>
            </a:p>
          </p:txBody>
        </p:sp>
        <p:sp>
          <p:nvSpPr>
            <p:cNvPr id="20" name="Text Box 50"/>
            <p:cNvSpPr txBox="1">
              <a:spLocks noChangeArrowheads="1"/>
            </p:cNvSpPr>
            <p:nvPr/>
          </p:nvSpPr>
          <p:spPr bwMode="auto">
            <a:xfrm>
              <a:off x="5203031" y="5360206"/>
              <a:ext cx="971550" cy="384274"/>
            </a:xfrm>
            <a:prstGeom prst="rect">
              <a:avLst/>
            </a:prstGeom>
            <a:noFill/>
            <a:ln w="9525">
              <a:solidFill>
                <a:srgbClr val="9966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75758" tIns="37879" rIns="75758" bIns="37879">
              <a:spAutoFit/>
            </a:bodyPr>
            <a:lstStyle>
              <a:lvl1pPr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572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572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572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572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1000" b="1" dirty="0" smtClean="0">
                  <a:solidFill>
                    <a:srgbClr val="996633"/>
                  </a:solidFill>
                </a:rPr>
                <a:t>Primary Productivity</a:t>
              </a:r>
              <a:endParaRPr lang="en-US" sz="1000" b="1" dirty="0">
                <a:solidFill>
                  <a:srgbClr val="996633"/>
                </a:solidFill>
              </a:endParaRPr>
            </a:p>
          </p:txBody>
        </p:sp>
        <p:cxnSp>
          <p:nvCxnSpPr>
            <p:cNvPr id="21" name="AutoShape 51"/>
            <p:cNvCxnSpPr>
              <a:cxnSpLocks noChangeShapeType="1"/>
              <a:endCxn id="20" idx="0"/>
            </p:cNvCxnSpPr>
            <p:nvPr/>
          </p:nvCxnSpPr>
          <p:spPr bwMode="auto">
            <a:xfrm>
              <a:off x="4682333" y="4495800"/>
              <a:ext cx="1006473" cy="86440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52"/>
            <p:cNvCxnSpPr>
              <a:cxnSpLocks noChangeShapeType="1"/>
              <a:endCxn id="18" idx="0"/>
            </p:cNvCxnSpPr>
            <p:nvPr/>
          </p:nvCxnSpPr>
          <p:spPr bwMode="auto">
            <a:xfrm flipH="1">
              <a:off x="2880519" y="4495800"/>
              <a:ext cx="1082296" cy="86440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" name="Text Box 53"/>
            <p:cNvSpPr txBox="1">
              <a:spLocks noChangeArrowheads="1"/>
            </p:cNvSpPr>
            <p:nvPr/>
          </p:nvSpPr>
          <p:spPr bwMode="auto">
            <a:xfrm>
              <a:off x="3756025" y="3786128"/>
              <a:ext cx="1165225" cy="5381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5758" tIns="37879" rIns="75758" bIns="37879">
              <a:spAutoFit/>
            </a:bodyPr>
            <a:lstStyle>
              <a:lvl1pPr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572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572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572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572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1000" b="1" dirty="0" smtClean="0"/>
                <a:t>Simulations:</a:t>
              </a:r>
            </a:p>
            <a:p>
              <a:pPr algn="ctr" eaLnBrk="1" hangingPunct="1"/>
              <a:r>
                <a:rPr lang="en-US" sz="1000" b="1" dirty="0" smtClean="0"/>
                <a:t>1950-2010</a:t>
              </a:r>
            </a:p>
            <a:p>
              <a:pPr algn="ctr" eaLnBrk="1" hangingPunct="1"/>
              <a:r>
                <a:rPr lang="en-US" sz="1000" b="1" dirty="0" smtClean="0"/>
                <a:t>2010-2100</a:t>
              </a:r>
            </a:p>
          </p:txBody>
        </p:sp>
        <p:cxnSp>
          <p:nvCxnSpPr>
            <p:cNvPr id="24" name="AutoShape 54"/>
            <p:cNvCxnSpPr>
              <a:cxnSpLocks noChangeShapeType="1"/>
              <a:stCxn id="31" idx="4"/>
              <a:endCxn id="23" idx="0"/>
            </p:cNvCxnSpPr>
            <p:nvPr/>
          </p:nvCxnSpPr>
          <p:spPr bwMode="auto">
            <a:xfrm>
              <a:off x="4337845" y="3352800"/>
              <a:ext cx="793" cy="43332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" name="Text Box 16"/>
            <p:cNvSpPr txBox="1">
              <a:spLocks noChangeArrowheads="1"/>
            </p:cNvSpPr>
            <p:nvPr/>
          </p:nvSpPr>
          <p:spPr bwMode="auto">
            <a:xfrm>
              <a:off x="5190951" y="2681069"/>
              <a:ext cx="1309400" cy="692051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75758" tIns="37879" rIns="75758" bIns="37879">
              <a:spAutoFit/>
            </a:bodyPr>
            <a:lstStyle>
              <a:lvl1pPr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572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572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572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572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1000" b="1" dirty="0"/>
                <a:t>MODIS land cover, snow cover, NDVI, LAI/FPAR &amp; NOAA NCDC met data</a:t>
              </a:r>
            </a:p>
          </p:txBody>
        </p:sp>
        <p:cxnSp>
          <p:nvCxnSpPr>
            <p:cNvPr id="26" name="AutoShape 41"/>
            <p:cNvCxnSpPr>
              <a:cxnSpLocks noChangeShapeType="1"/>
              <a:stCxn id="25" idx="1"/>
              <a:endCxn id="31" idx="6"/>
            </p:cNvCxnSpPr>
            <p:nvPr/>
          </p:nvCxnSpPr>
          <p:spPr bwMode="auto">
            <a:xfrm flipH="1">
              <a:off x="4953001" y="3027095"/>
              <a:ext cx="237950" cy="2090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AutoShape 47"/>
            <p:cNvCxnSpPr>
              <a:cxnSpLocks noChangeShapeType="1"/>
              <a:endCxn id="28" idx="0"/>
            </p:cNvCxnSpPr>
            <p:nvPr/>
          </p:nvCxnSpPr>
          <p:spPr bwMode="auto">
            <a:xfrm>
              <a:off x="4495800" y="4495800"/>
              <a:ext cx="206904" cy="86440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" name="Text Box 49"/>
            <p:cNvSpPr txBox="1">
              <a:spLocks noChangeArrowheads="1"/>
            </p:cNvSpPr>
            <p:nvPr/>
          </p:nvSpPr>
          <p:spPr bwMode="auto">
            <a:xfrm>
              <a:off x="4301860" y="5360206"/>
              <a:ext cx="801687" cy="384274"/>
            </a:xfrm>
            <a:prstGeom prst="rect">
              <a:avLst/>
            </a:prstGeom>
            <a:noFill/>
            <a:ln w="9525">
              <a:solidFill>
                <a:srgbClr val="9966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75758" tIns="37879" rIns="75758" bIns="37879">
              <a:spAutoFit/>
            </a:bodyPr>
            <a:lstStyle>
              <a:lvl1pPr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572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572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572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572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1000" b="1" dirty="0" smtClean="0">
                  <a:solidFill>
                    <a:srgbClr val="996633"/>
                  </a:solidFill>
                </a:rPr>
                <a:t>Watershed outflow</a:t>
              </a:r>
              <a:endParaRPr lang="en-US" sz="1000" b="1" dirty="0">
                <a:solidFill>
                  <a:srgbClr val="996633"/>
                </a:solidFill>
              </a:endParaRPr>
            </a:p>
          </p:txBody>
        </p:sp>
        <p:sp>
          <p:nvSpPr>
            <p:cNvPr id="29" name="Text Box 15"/>
            <p:cNvSpPr txBox="1">
              <a:spLocks noChangeArrowheads="1"/>
            </p:cNvSpPr>
            <p:nvPr/>
          </p:nvSpPr>
          <p:spPr bwMode="auto">
            <a:xfrm>
              <a:off x="2111375" y="3581400"/>
              <a:ext cx="1241425" cy="38427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75758" tIns="37879" rIns="75758" bIns="37879">
              <a:spAutoFit/>
            </a:bodyPr>
            <a:lstStyle>
              <a:lvl1pPr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57238" eaLnBrk="0" hangingPunct="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572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572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572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57238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1000" b="1" dirty="0" err="1" smtClean="0"/>
                <a:t>SERGoN</a:t>
              </a:r>
              <a:r>
                <a:rPr lang="en-US" sz="1000" b="1" dirty="0" smtClean="0"/>
                <a:t> land use change model</a:t>
              </a:r>
              <a:endParaRPr lang="en-US" sz="1000" b="1" dirty="0"/>
            </a:p>
          </p:txBody>
        </p:sp>
        <p:cxnSp>
          <p:nvCxnSpPr>
            <p:cNvPr id="30" name="AutoShape 45"/>
            <p:cNvCxnSpPr>
              <a:cxnSpLocks noChangeShapeType="1"/>
              <a:endCxn id="8" idx="2"/>
            </p:cNvCxnSpPr>
            <p:nvPr/>
          </p:nvCxnSpPr>
          <p:spPr bwMode="auto">
            <a:xfrm flipH="1" flipV="1">
              <a:off x="2732088" y="3292475"/>
              <a:ext cx="10318" cy="28892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8" y="152400"/>
            <a:ext cx="810815" cy="5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028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11774</TotalTime>
  <Words>1570</Words>
  <Application>Microsoft Office PowerPoint</Application>
  <PresentationFormat>On-screen Show (4:3)</PresentationFormat>
  <Paragraphs>359</Paragraphs>
  <Slides>30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Montana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Method for Delineating Greater Park Ecosystems</dc:title>
  <dc:creator>Cory Davis</dc:creator>
  <cp:lastModifiedBy>Andy Hansen</cp:lastModifiedBy>
  <cp:revision>671</cp:revision>
  <dcterms:created xsi:type="dcterms:W3CDTF">2008-03-19T16:24:57Z</dcterms:created>
  <dcterms:modified xsi:type="dcterms:W3CDTF">2014-05-07T19:34:55Z</dcterms:modified>
</cp:coreProperties>
</file>